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8"/>
    <p:sldId id="257" r:id="rId29"/>
    <p:sldId id="258" r:id="rId30"/>
    <p:sldId id="259" r:id="rId31"/>
    <p:sldId id="260" r:id="rId32"/>
    <p:sldId id="261" r:id="rId33"/>
    <p:sldId id="262" r:id="rId34"/>
    <p:sldId id="263" r:id="rId35"/>
    <p:sldId id="264" r:id="rId36"/>
    <p:sldId id="265" r:id="rId3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ontserrat" charset="1" panose="00000000000000000000"/>
      <p:regular r:id="rId10"/>
    </p:embeddedFont>
    <p:embeddedFont>
      <p:font typeface="Montserrat Bold" charset="1" panose="00000000000000000000"/>
      <p:regular r:id="rId11"/>
    </p:embeddedFont>
    <p:embeddedFont>
      <p:font typeface="Montserrat Italics" charset="1" panose="00000000000000000000"/>
      <p:regular r:id="rId12"/>
    </p:embeddedFont>
    <p:embeddedFont>
      <p:font typeface="Montserrat Medium" charset="1" panose="00000000000000000000"/>
      <p:regular r:id="rId13"/>
    </p:embeddedFont>
    <p:embeddedFont>
      <p:font typeface="Montserrat Medium Italics" charset="1" panose="00000000000000000000"/>
      <p:regular r:id="rId14"/>
    </p:embeddedFont>
    <p:embeddedFont>
      <p:font typeface="Montserrat Semi-Bold" charset="1" panose="00000000000000000000"/>
      <p:regular r:id="rId15"/>
    </p:embeddedFont>
    <p:embeddedFont>
      <p:font typeface="Playfair Display" charset="1" panose="00000000000000000000"/>
      <p:regular r:id="rId16"/>
    </p:embeddedFont>
    <p:embeddedFont>
      <p:font typeface="Playfair Display Bold" charset="1" panose="00000000000000000000"/>
      <p:regular r:id="rId17"/>
    </p:embeddedFont>
    <p:embeddedFont>
      <p:font typeface="Playfair Display Italics" charset="1" panose="00000000000000000000"/>
      <p:regular r:id="rId18"/>
    </p:embeddedFont>
    <p:embeddedFont>
      <p:font typeface="Playfair Display Bold Italics" charset="1" panose="00000000000000000000"/>
      <p:regular r:id="rId19"/>
    </p:embeddedFont>
    <p:embeddedFont>
      <p:font typeface="Playfair Display Medium" charset="1" panose="00000000000000000000"/>
      <p:regular r:id="rId20"/>
    </p:embeddedFont>
    <p:embeddedFont>
      <p:font typeface="Playfair Display Medium Italics" charset="1" panose="00000000000000000000"/>
      <p:regular r:id="rId21"/>
    </p:embeddedFont>
    <p:embeddedFont>
      <p:font typeface="Playfair Display Semi-Bold" charset="1" panose="00000000000000000000"/>
      <p:regular r:id="rId22"/>
    </p:embeddedFont>
    <p:embeddedFont>
      <p:font typeface="Playfair Display Semi-Bold Italics" charset="1" panose="00000000000000000000"/>
      <p:regular r:id="rId23"/>
    </p:embeddedFont>
    <p:embeddedFont>
      <p:font typeface="Playfair Display Ultra-Bold" charset="1" panose="00000000000000000000"/>
      <p:regular r:id="rId24"/>
    </p:embeddedFont>
    <p:embeddedFont>
      <p:font typeface="Playfair Display Ultra-Bold Italics" charset="1" panose="00000000000000000000"/>
      <p:regular r:id="rId25"/>
    </p:embeddedFont>
    <p:embeddedFont>
      <p:font typeface="Playfair Display Heavy" charset="1" panose="00000000000000000000"/>
      <p:regular r:id="rId26"/>
    </p:embeddedFont>
    <p:embeddedFont>
      <p:font typeface="Playfair Display Heavy Italics" charset="1" panose="000000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slides/slide1.xml" Type="http://schemas.openxmlformats.org/officeDocument/2006/relationships/slide"/><Relationship Id="rId29" Target="slides/slide2.xml" Type="http://schemas.openxmlformats.org/officeDocument/2006/relationships/slide"/><Relationship Id="rId3" Target="viewProps.xml" Type="http://schemas.openxmlformats.org/officeDocument/2006/relationships/viewProps"/><Relationship Id="rId30" Target="slides/slide3.xml" Type="http://schemas.openxmlformats.org/officeDocument/2006/relationships/slide"/><Relationship Id="rId31" Target="slides/slide4.xml" Type="http://schemas.openxmlformats.org/officeDocument/2006/relationships/slide"/><Relationship Id="rId32" Target="slides/slide5.xml" Type="http://schemas.openxmlformats.org/officeDocument/2006/relationships/slide"/><Relationship Id="rId33" Target="slides/slide6.xml" Type="http://schemas.openxmlformats.org/officeDocument/2006/relationships/slide"/><Relationship Id="rId34" Target="slides/slide7.xml" Type="http://schemas.openxmlformats.org/officeDocument/2006/relationships/slide"/><Relationship Id="rId35" Target="slides/slide8.xml" Type="http://schemas.openxmlformats.org/officeDocument/2006/relationships/slide"/><Relationship Id="rId36" Target="slides/slide9.xml" Type="http://schemas.openxmlformats.org/officeDocument/2006/relationships/slide"/><Relationship Id="rId37" Target="slides/slide10.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94AD8C"/>
        </a:solidFill>
      </p:bgPr>
    </p:bg>
    <p:spTree>
      <p:nvGrpSpPr>
        <p:cNvPr id="1" name=""/>
        <p:cNvGrpSpPr/>
        <p:nvPr/>
      </p:nvGrpSpPr>
      <p:grpSpPr>
        <a:xfrm>
          <a:off x="0" y="0"/>
          <a:ext cx="0" cy="0"/>
          <a:chOff x="0" y="0"/>
          <a:chExt cx="0" cy="0"/>
        </a:xfrm>
      </p:grpSpPr>
      <p:sp>
        <p:nvSpPr>
          <p:cNvPr name="Freeform 2" id="2"/>
          <p:cNvSpPr/>
          <p:nvPr/>
        </p:nvSpPr>
        <p:spPr>
          <a:xfrm flipH="false" flipV="false" rot="0">
            <a:off x="4786396" y="1184772"/>
            <a:ext cx="8715207" cy="3109714"/>
          </a:xfrm>
          <a:custGeom>
            <a:avLst/>
            <a:gdLst/>
            <a:ahLst/>
            <a:cxnLst/>
            <a:rect r="r" b="b" t="t" l="l"/>
            <a:pathLst>
              <a:path h="3109714" w="8715207">
                <a:moveTo>
                  <a:pt x="0" y="0"/>
                </a:moveTo>
                <a:lnTo>
                  <a:pt x="8715208" y="0"/>
                </a:lnTo>
                <a:lnTo>
                  <a:pt x="8715208" y="3109714"/>
                </a:lnTo>
                <a:lnTo>
                  <a:pt x="0" y="31097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674304" y="5433179"/>
            <a:ext cx="8939391" cy="2972053"/>
          </a:xfrm>
          <a:prstGeom prst="rect">
            <a:avLst/>
          </a:prstGeom>
        </p:spPr>
        <p:txBody>
          <a:bodyPr anchor="t" rtlCol="false" tIns="0" lIns="0" bIns="0" rIns="0">
            <a:spAutoFit/>
          </a:bodyPr>
          <a:lstStyle/>
          <a:p>
            <a:pPr algn="ctr">
              <a:lnSpc>
                <a:spcPts val="4956"/>
              </a:lnSpc>
            </a:pPr>
            <a:r>
              <a:rPr lang="en-US" sz="2800">
                <a:solidFill>
                  <a:srgbClr val="FFFFFF"/>
                </a:solidFill>
                <a:latin typeface="Montserrat Medium"/>
              </a:rPr>
              <a:t>PRESENTED BY:</a:t>
            </a:r>
          </a:p>
          <a:p>
            <a:pPr algn="ctr">
              <a:lnSpc>
                <a:spcPts val="6629"/>
              </a:lnSpc>
            </a:pPr>
            <a:r>
              <a:rPr lang="en-US" sz="5099">
                <a:solidFill>
                  <a:srgbClr val="FFFFFF"/>
                </a:solidFill>
                <a:latin typeface="Montserrat Medium"/>
              </a:rPr>
              <a:t>Agent Name</a:t>
            </a:r>
          </a:p>
          <a:p>
            <a:pPr algn="ctr">
              <a:lnSpc>
                <a:spcPts val="3640"/>
              </a:lnSpc>
            </a:pPr>
            <a:r>
              <a:rPr lang="en-US" sz="2800">
                <a:solidFill>
                  <a:srgbClr val="FFFFFF"/>
                </a:solidFill>
                <a:latin typeface="Montserrat Medium"/>
              </a:rPr>
              <a:t>Email Address</a:t>
            </a:r>
          </a:p>
          <a:p>
            <a:pPr algn="ctr">
              <a:lnSpc>
                <a:spcPts val="3640"/>
              </a:lnSpc>
            </a:pPr>
            <a:r>
              <a:rPr lang="en-US" sz="2800">
                <a:solidFill>
                  <a:srgbClr val="FFFFFF"/>
                </a:solidFill>
                <a:latin typeface="Montserrat Medium"/>
              </a:rPr>
              <a:t>Phone Number</a:t>
            </a:r>
          </a:p>
          <a:p>
            <a:pPr algn="ctr">
              <a:lnSpc>
                <a:spcPts val="4550"/>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94AD8C"/>
        </a:solidFill>
      </p:bgPr>
    </p:bg>
    <p:spTree>
      <p:nvGrpSpPr>
        <p:cNvPr id="1" name=""/>
        <p:cNvGrpSpPr/>
        <p:nvPr/>
      </p:nvGrpSpPr>
      <p:grpSpPr>
        <a:xfrm>
          <a:off x="0" y="0"/>
          <a:ext cx="0" cy="0"/>
          <a:chOff x="0" y="0"/>
          <a:chExt cx="0" cy="0"/>
        </a:xfrm>
      </p:grpSpPr>
      <p:sp>
        <p:nvSpPr>
          <p:cNvPr name="Freeform 2" id="2"/>
          <p:cNvSpPr/>
          <p:nvPr/>
        </p:nvSpPr>
        <p:spPr>
          <a:xfrm flipH="false" flipV="false" rot="0">
            <a:off x="313083" y="-989866"/>
            <a:ext cx="12266731" cy="12266731"/>
          </a:xfrm>
          <a:custGeom>
            <a:avLst/>
            <a:gdLst/>
            <a:ahLst/>
            <a:cxnLst/>
            <a:rect r="r" b="b" t="t" l="l"/>
            <a:pathLst>
              <a:path h="12266731" w="12266731">
                <a:moveTo>
                  <a:pt x="0" y="0"/>
                </a:moveTo>
                <a:lnTo>
                  <a:pt x="12266731" y="0"/>
                </a:lnTo>
                <a:lnTo>
                  <a:pt x="12266731" y="12266732"/>
                </a:lnTo>
                <a:lnTo>
                  <a:pt x="0" y="122667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316419" y="-989866"/>
            <a:ext cx="12266731" cy="12266731"/>
          </a:xfrm>
          <a:custGeom>
            <a:avLst/>
            <a:gdLst/>
            <a:ahLst/>
            <a:cxnLst/>
            <a:rect r="r" b="b" t="t" l="l"/>
            <a:pathLst>
              <a:path h="12266731" w="12266731">
                <a:moveTo>
                  <a:pt x="0" y="0"/>
                </a:moveTo>
                <a:lnTo>
                  <a:pt x="12266731" y="0"/>
                </a:lnTo>
                <a:lnTo>
                  <a:pt x="12266731" y="12266732"/>
                </a:lnTo>
                <a:lnTo>
                  <a:pt x="0" y="122667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275498" y="-989866"/>
            <a:ext cx="12266731" cy="12266731"/>
          </a:xfrm>
          <a:custGeom>
            <a:avLst/>
            <a:gdLst/>
            <a:ahLst/>
            <a:cxnLst/>
            <a:rect r="r" b="b" t="t" l="l"/>
            <a:pathLst>
              <a:path h="12266731" w="12266731">
                <a:moveTo>
                  <a:pt x="0" y="0"/>
                </a:moveTo>
                <a:lnTo>
                  <a:pt x="12266732" y="0"/>
                </a:lnTo>
                <a:lnTo>
                  <a:pt x="12266732" y="12266732"/>
                </a:lnTo>
                <a:lnTo>
                  <a:pt x="0" y="1226673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5" id="5"/>
          <p:cNvSpPr/>
          <p:nvPr/>
        </p:nvSpPr>
        <p:spPr>
          <a:xfrm>
            <a:off x="1028700" y="5217405"/>
            <a:ext cx="6290813" cy="0"/>
          </a:xfrm>
          <a:prstGeom prst="line">
            <a:avLst/>
          </a:prstGeom>
          <a:ln cap="flat" w="19050">
            <a:solidFill>
              <a:srgbClr val="FFFFFF"/>
            </a:solidFill>
            <a:prstDash val="solid"/>
            <a:headEnd type="none" len="sm" w="sm"/>
            <a:tailEnd type="none" len="sm" w="sm"/>
          </a:ln>
        </p:spPr>
      </p:sp>
      <p:sp>
        <p:nvSpPr>
          <p:cNvPr name="Freeform 6" id="6"/>
          <p:cNvSpPr/>
          <p:nvPr/>
        </p:nvSpPr>
        <p:spPr>
          <a:xfrm flipH="false" flipV="false" rot="0">
            <a:off x="12959007" y="8010525"/>
            <a:ext cx="4357443" cy="1554800"/>
          </a:xfrm>
          <a:custGeom>
            <a:avLst/>
            <a:gdLst/>
            <a:ahLst/>
            <a:cxnLst/>
            <a:rect r="r" b="b" t="t" l="l"/>
            <a:pathLst>
              <a:path h="1554800" w="4357443">
                <a:moveTo>
                  <a:pt x="0" y="0"/>
                </a:moveTo>
                <a:lnTo>
                  <a:pt x="4357443" y="0"/>
                </a:lnTo>
                <a:lnTo>
                  <a:pt x="4357443" y="1554800"/>
                </a:lnTo>
                <a:lnTo>
                  <a:pt x="0" y="155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028700" y="4349081"/>
            <a:ext cx="5851625" cy="2851150"/>
          </a:xfrm>
          <a:prstGeom prst="rect">
            <a:avLst/>
          </a:prstGeom>
        </p:spPr>
        <p:txBody>
          <a:bodyPr anchor="t" rtlCol="false" tIns="0" lIns="0" bIns="0" rIns="0">
            <a:spAutoFit/>
          </a:bodyPr>
          <a:lstStyle/>
          <a:p>
            <a:pPr>
              <a:lnSpc>
                <a:spcPts val="4550"/>
              </a:lnSpc>
            </a:pPr>
            <a:r>
              <a:rPr lang="en-US" sz="3500">
                <a:solidFill>
                  <a:srgbClr val="FFFFFF"/>
                </a:solidFill>
                <a:latin typeface="Montserrat Medium"/>
              </a:rPr>
              <a:t>www.daltonwade.com</a:t>
            </a:r>
          </a:p>
          <a:p>
            <a:pPr>
              <a:lnSpc>
                <a:spcPts val="4550"/>
              </a:lnSpc>
            </a:pPr>
          </a:p>
          <a:p>
            <a:pPr>
              <a:lnSpc>
                <a:spcPts val="4550"/>
              </a:lnSpc>
            </a:pPr>
            <a:r>
              <a:rPr lang="en-US" sz="3500">
                <a:solidFill>
                  <a:srgbClr val="FFFFFF"/>
                </a:solidFill>
                <a:latin typeface="Montserrat Medium"/>
              </a:rPr>
              <a:t>phil@daltonwade.com</a:t>
            </a:r>
          </a:p>
          <a:p>
            <a:pPr>
              <a:lnSpc>
                <a:spcPts val="4550"/>
              </a:lnSpc>
            </a:pPr>
            <a:r>
              <a:rPr lang="en-US" sz="3500">
                <a:solidFill>
                  <a:srgbClr val="FFFFFF"/>
                </a:solidFill>
                <a:latin typeface="Montserrat Medium"/>
              </a:rPr>
              <a:t>727.888.4175</a:t>
            </a:r>
          </a:p>
          <a:p>
            <a:pPr>
              <a:lnSpc>
                <a:spcPts val="4550"/>
              </a:lnSpc>
            </a:pPr>
          </a:p>
        </p:txBody>
      </p:sp>
      <p:sp>
        <p:nvSpPr>
          <p:cNvPr name="TextBox 8" id="8"/>
          <p:cNvSpPr txBox="true"/>
          <p:nvPr/>
        </p:nvSpPr>
        <p:spPr>
          <a:xfrm rot="0">
            <a:off x="1028700" y="3421787"/>
            <a:ext cx="4575175" cy="704850"/>
          </a:xfrm>
          <a:prstGeom prst="rect">
            <a:avLst/>
          </a:prstGeom>
        </p:spPr>
        <p:txBody>
          <a:bodyPr anchor="t" rtlCol="false" tIns="0" lIns="0" bIns="0" rIns="0">
            <a:spAutoFit/>
          </a:bodyPr>
          <a:lstStyle/>
          <a:p>
            <a:pPr>
              <a:lnSpc>
                <a:spcPts val="5400"/>
              </a:lnSpc>
            </a:pPr>
            <a:r>
              <a:rPr lang="en-US" sz="5000">
                <a:solidFill>
                  <a:srgbClr val="FFFFFF"/>
                </a:solidFill>
                <a:latin typeface="Playfair Display Semi-Bold"/>
              </a:rPr>
              <a:t>Contact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975863" cy="10287000"/>
            <a:chOff x="0" y="0"/>
            <a:chExt cx="2100639" cy="2709333"/>
          </a:xfrm>
        </p:grpSpPr>
        <p:sp>
          <p:nvSpPr>
            <p:cNvPr name="Freeform 3" id="3"/>
            <p:cNvSpPr/>
            <p:nvPr/>
          </p:nvSpPr>
          <p:spPr>
            <a:xfrm flipH="false" flipV="false" rot="0">
              <a:off x="0" y="0"/>
              <a:ext cx="2100639" cy="2709333"/>
            </a:xfrm>
            <a:custGeom>
              <a:avLst/>
              <a:gdLst/>
              <a:ahLst/>
              <a:cxnLst/>
              <a:rect r="r" b="b" t="t" l="l"/>
              <a:pathLst>
                <a:path h="2709333" w="2100639">
                  <a:moveTo>
                    <a:pt x="0" y="0"/>
                  </a:moveTo>
                  <a:lnTo>
                    <a:pt x="2100639" y="0"/>
                  </a:lnTo>
                  <a:lnTo>
                    <a:pt x="2100639" y="2709333"/>
                  </a:lnTo>
                  <a:lnTo>
                    <a:pt x="0" y="2709333"/>
                  </a:lnTo>
                  <a:close/>
                </a:path>
              </a:pathLst>
            </a:custGeom>
            <a:solidFill>
              <a:srgbClr val="94AD8C"/>
            </a:solidFill>
          </p:spPr>
        </p:sp>
        <p:sp>
          <p:nvSpPr>
            <p:cNvPr name="TextBox 4" id="4"/>
            <p:cNvSpPr txBox="true"/>
            <p:nvPr/>
          </p:nvSpPr>
          <p:spPr>
            <a:xfrm>
              <a:off x="0" y="-28575"/>
              <a:ext cx="2100639" cy="2737908"/>
            </a:xfrm>
            <a:prstGeom prst="rect">
              <a:avLst/>
            </a:prstGeom>
          </p:spPr>
          <p:txBody>
            <a:bodyPr anchor="ctr" rtlCol="false" tIns="50800" lIns="50800" bIns="50800" rIns="50800"/>
            <a:lstStyle/>
            <a:p>
              <a:pPr algn="ctr">
                <a:lnSpc>
                  <a:spcPts val="2239"/>
                </a:lnSpc>
              </a:pPr>
            </a:p>
          </p:txBody>
        </p:sp>
      </p:grpSp>
      <p:grpSp>
        <p:nvGrpSpPr>
          <p:cNvPr name="Group 5" id="5"/>
          <p:cNvGrpSpPr/>
          <p:nvPr/>
        </p:nvGrpSpPr>
        <p:grpSpPr>
          <a:xfrm rot="0">
            <a:off x="1280026" y="1192937"/>
            <a:ext cx="8244976" cy="8244943"/>
            <a:chOff x="0" y="0"/>
            <a:chExt cx="1970824" cy="1970816"/>
          </a:xfrm>
        </p:grpSpPr>
        <p:sp>
          <p:nvSpPr>
            <p:cNvPr name="Freeform 6" id="6"/>
            <p:cNvSpPr/>
            <p:nvPr/>
          </p:nvSpPr>
          <p:spPr>
            <a:xfrm flipH="false" flipV="false" rot="0">
              <a:off x="0" y="0"/>
              <a:ext cx="1970824" cy="1970816"/>
            </a:xfrm>
            <a:custGeom>
              <a:avLst/>
              <a:gdLst/>
              <a:ahLst/>
              <a:cxnLst/>
              <a:rect r="r" b="b" t="t" l="l"/>
              <a:pathLst>
                <a:path h="1970816" w="1970824">
                  <a:moveTo>
                    <a:pt x="985412" y="0"/>
                  </a:moveTo>
                  <a:cubicBezTo>
                    <a:pt x="441184" y="0"/>
                    <a:pt x="0" y="441182"/>
                    <a:pt x="0" y="985408"/>
                  </a:cubicBezTo>
                  <a:cubicBezTo>
                    <a:pt x="0" y="1529634"/>
                    <a:pt x="441184" y="1970816"/>
                    <a:pt x="985412" y="1970816"/>
                  </a:cubicBezTo>
                  <a:cubicBezTo>
                    <a:pt x="1529640" y="1970816"/>
                    <a:pt x="1970824" y="1529634"/>
                    <a:pt x="1970824" y="985408"/>
                  </a:cubicBezTo>
                  <a:cubicBezTo>
                    <a:pt x="1970824" y="441182"/>
                    <a:pt x="1529640" y="0"/>
                    <a:pt x="985412" y="0"/>
                  </a:cubicBezTo>
                  <a:close/>
                </a:path>
              </a:pathLst>
            </a:custGeom>
            <a:solidFill>
              <a:srgbClr val="94AD8C"/>
            </a:solidFill>
          </p:spPr>
        </p:sp>
        <p:sp>
          <p:nvSpPr>
            <p:cNvPr name="TextBox 7" id="7"/>
            <p:cNvSpPr txBox="true"/>
            <p:nvPr/>
          </p:nvSpPr>
          <p:spPr>
            <a:xfrm>
              <a:off x="184765" y="156189"/>
              <a:ext cx="1601295" cy="1629863"/>
            </a:xfrm>
            <a:prstGeom prst="rect">
              <a:avLst/>
            </a:prstGeom>
          </p:spPr>
          <p:txBody>
            <a:bodyPr anchor="ctr" rtlCol="false" tIns="50800" lIns="50800" bIns="50800" rIns="50800"/>
            <a:lstStyle/>
            <a:p>
              <a:pPr algn="ctr">
                <a:lnSpc>
                  <a:spcPts val="2239"/>
                </a:lnSpc>
              </a:pPr>
            </a:p>
          </p:txBody>
        </p:sp>
      </p:grpSp>
      <p:grpSp>
        <p:nvGrpSpPr>
          <p:cNvPr name="Group 8" id="8"/>
          <p:cNvGrpSpPr>
            <a:grpSpLocks noChangeAspect="true"/>
          </p:cNvGrpSpPr>
          <p:nvPr/>
        </p:nvGrpSpPr>
        <p:grpSpPr>
          <a:xfrm rot="0">
            <a:off x="1661027" y="1573937"/>
            <a:ext cx="7482973" cy="7482943"/>
            <a:chOff x="0" y="0"/>
            <a:chExt cx="6350000" cy="6349975"/>
          </a:xfrm>
        </p:grpSpPr>
        <p:sp>
          <p:nvSpPr>
            <p:cNvPr name="Freeform 9" id="9"/>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7194" t="-4827" r="0" b="-23682"/>
              </a:stretch>
            </a:blipFill>
          </p:spPr>
        </p:sp>
      </p:grpSp>
      <p:sp>
        <p:nvSpPr>
          <p:cNvPr name="TextBox 10" id="10"/>
          <p:cNvSpPr txBox="true"/>
          <p:nvPr/>
        </p:nvSpPr>
        <p:spPr>
          <a:xfrm rot="0">
            <a:off x="9952404" y="1250087"/>
            <a:ext cx="3485515" cy="704850"/>
          </a:xfrm>
          <a:prstGeom prst="rect">
            <a:avLst/>
          </a:prstGeom>
        </p:spPr>
        <p:txBody>
          <a:bodyPr anchor="t" rtlCol="false" tIns="0" lIns="0" bIns="0" rIns="0">
            <a:spAutoFit/>
          </a:bodyPr>
          <a:lstStyle/>
          <a:p>
            <a:pPr algn="l" marL="0" indent="0" lvl="0">
              <a:lnSpc>
                <a:spcPts val="5400"/>
              </a:lnSpc>
              <a:spcBef>
                <a:spcPct val="0"/>
              </a:spcBef>
            </a:pPr>
            <a:r>
              <a:rPr lang="en-US" sz="5000" strike="noStrike" u="none">
                <a:solidFill>
                  <a:srgbClr val="94AD8C"/>
                </a:solidFill>
                <a:latin typeface="Playfair Display Semi-Bold"/>
              </a:rPr>
              <a:t>About Me</a:t>
            </a:r>
          </a:p>
        </p:txBody>
      </p:sp>
      <p:sp>
        <p:nvSpPr>
          <p:cNvPr name="TextBox 11" id="11"/>
          <p:cNvSpPr txBox="true"/>
          <p:nvPr/>
        </p:nvSpPr>
        <p:spPr>
          <a:xfrm rot="0">
            <a:off x="9952404" y="2375547"/>
            <a:ext cx="5416694" cy="1112901"/>
          </a:xfrm>
          <a:prstGeom prst="rect">
            <a:avLst/>
          </a:prstGeom>
        </p:spPr>
        <p:txBody>
          <a:bodyPr anchor="t" rtlCol="false" tIns="0" lIns="0" bIns="0" rIns="0">
            <a:spAutoFit/>
          </a:bodyPr>
          <a:lstStyle/>
          <a:p>
            <a:pPr>
              <a:lnSpc>
                <a:spcPts val="3383"/>
              </a:lnSpc>
            </a:pPr>
            <a:r>
              <a:rPr lang="en-US" sz="2400">
                <a:solidFill>
                  <a:srgbClr val="606A6E"/>
                </a:solidFill>
                <a:latin typeface="Montserrat Bold"/>
              </a:rPr>
              <a:t>FIRST LAST</a:t>
            </a:r>
          </a:p>
          <a:p>
            <a:pPr>
              <a:lnSpc>
                <a:spcPts val="2820"/>
              </a:lnSpc>
            </a:pPr>
            <a:r>
              <a:rPr lang="en-US" sz="2000">
                <a:solidFill>
                  <a:srgbClr val="606A6E"/>
                </a:solidFill>
                <a:latin typeface="Montserrat Medium"/>
              </a:rPr>
              <a:t>Agent Support</a:t>
            </a:r>
          </a:p>
          <a:p>
            <a:pPr>
              <a:lnSpc>
                <a:spcPts val="2820"/>
              </a:lnSpc>
            </a:pPr>
            <a:r>
              <a:rPr lang="en-US" sz="2000">
                <a:solidFill>
                  <a:srgbClr val="606A6E"/>
                </a:solidFill>
                <a:latin typeface="Montserrat Medium"/>
              </a:rPr>
              <a:t>REALTOR®</a:t>
            </a:r>
          </a:p>
        </p:txBody>
      </p:sp>
      <p:sp>
        <p:nvSpPr>
          <p:cNvPr name="TextBox 12" id="12"/>
          <p:cNvSpPr txBox="true"/>
          <p:nvPr/>
        </p:nvSpPr>
        <p:spPr>
          <a:xfrm rot="0">
            <a:off x="13781872" y="2446413"/>
            <a:ext cx="5416694" cy="1042035"/>
          </a:xfrm>
          <a:prstGeom prst="rect">
            <a:avLst/>
          </a:prstGeom>
        </p:spPr>
        <p:txBody>
          <a:bodyPr anchor="t" rtlCol="false" tIns="0" lIns="0" bIns="0" rIns="0">
            <a:spAutoFit/>
          </a:bodyPr>
          <a:lstStyle/>
          <a:p>
            <a:pPr>
              <a:lnSpc>
                <a:spcPts val="2820"/>
              </a:lnSpc>
            </a:pPr>
            <a:r>
              <a:rPr lang="en-US" sz="2000">
                <a:solidFill>
                  <a:srgbClr val="606A6E"/>
                </a:solidFill>
                <a:latin typeface="Montserrat Medium"/>
              </a:rPr>
              <a:t>000.000.0000</a:t>
            </a:r>
          </a:p>
          <a:p>
            <a:pPr>
              <a:lnSpc>
                <a:spcPts val="2820"/>
              </a:lnSpc>
            </a:pPr>
            <a:r>
              <a:rPr lang="en-US" sz="2000">
                <a:solidFill>
                  <a:srgbClr val="606A6E"/>
                </a:solidFill>
                <a:latin typeface="Montserrat Medium"/>
              </a:rPr>
              <a:t>email@website.com</a:t>
            </a:r>
          </a:p>
          <a:p>
            <a:pPr>
              <a:lnSpc>
                <a:spcPts val="2820"/>
              </a:lnSpc>
            </a:pPr>
            <a:r>
              <a:rPr lang="en-US" sz="2000">
                <a:solidFill>
                  <a:srgbClr val="606A6E"/>
                </a:solidFill>
                <a:latin typeface="Montserrat Medium"/>
              </a:rPr>
              <a:t>name@daltonwade.com</a:t>
            </a:r>
          </a:p>
        </p:txBody>
      </p:sp>
      <p:sp>
        <p:nvSpPr>
          <p:cNvPr name="TextBox 13" id="13"/>
          <p:cNvSpPr txBox="true"/>
          <p:nvPr/>
        </p:nvSpPr>
        <p:spPr>
          <a:xfrm rot="0">
            <a:off x="9952404" y="750109"/>
            <a:ext cx="6154579" cy="264160"/>
          </a:xfrm>
          <a:prstGeom prst="rect">
            <a:avLst/>
          </a:prstGeom>
        </p:spPr>
        <p:txBody>
          <a:bodyPr anchor="t" rtlCol="false" tIns="0" lIns="0" bIns="0" rIns="0">
            <a:spAutoFit/>
          </a:bodyPr>
          <a:lstStyle/>
          <a:p>
            <a:pPr>
              <a:lnSpc>
                <a:spcPts val="2239"/>
              </a:lnSpc>
            </a:pPr>
            <a:r>
              <a:rPr lang="en-US" sz="1599">
                <a:solidFill>
                  <a:srgbClr val="000000"/>
                </a:solidFill>
                <a:latin typeface="Montserrat"/>
              </a:rPr>
              <a:t>BUYER AGENT PRESENTATION</a:t>
            </a:r>
          </a:p>
        </p:txBody>
      </p:sp>
      <p:sp>
        <p:nvSpPr>
          <p:cNvPr name="TextBox 14" id="14"/>
          <p:cNvSpPr txBox="true"/>
          <p:nvPr/>
        </p:nvSpPr>
        <p:spPr>
          <a:xfrm rot="0">
            <a:off x="9952404" y="3880483"/>
            <a:ext cx="7474281" cy="5811774"/>
          </a:xfrm>
          <a:prstGeom prst="rect">
            <a:avLst/>
          </a:prstGeom>
        </p:spPr>
        <p:txBody>
          <a:bodyPr anchor="t" rtlCol="false" tIns="0" lIns="0" bIns="0" rIns="0">
            <a:spAutoFit/>
          </a:bodyPr>
          <a:lstStyle/>
          <a:p>
            <a:pPr>
              <a:lnSpc>
                <a:spcPts val="2702"/>
              </a:lnSpc>
            </a:pPr>
            <a:r>
              <a:rPr lang="en-US" sz="1699">
                <a:solidFill>
                  <a:srgbClr val="000000"/>
                </a:solidFill>
                <a:latin typeface="Montserrat Medium"/>
              </a:rPr>
              <a:t>Lorem ipsum dolor sit amet, consectetur adipiscing elit. Praesent scelerisque mattis nulla, nec varius ipsum finibus at. Nulla iaculis convallis dignissim. Aliquam elementum erat magna, in lacinia lacus euismod nec. Duis vel felis commodo, sodales neque vitae, pharetra velit. Donec mollis est quis tortor gravida, in vulputate diam congue. Proin vel neque eu sem porttitor ultricies. Fusce ullamcorper justo non mi vulputate sagittis. Etiam at arcu nunc. Nam dignissim justo ante, ac mattis nisi vehicula fringilla. Maecenas ultrices eu mi eget sodales. Donec consectetur hendrerit ipsum eget suscipit.</a:t>
            </a:r>
          </a:p>
          <a:p>
            <a:pPr>
              <a:lnSpc>
                <a:spcPts val="2702"/>
              </a:lnSpc>
            </a:pPr>
          </a:p>
          <a:p>
            <a:pPr>
              <a:lnSpc>
                <a:spcPts val="2702"/>
              </a:lnSpc>
            </a:pPr>
            <a:r>
              <a:rPr lang="en-US" sz="1699">
                <a:solidFill>
                  <a:srgbClr val="000000"/>
                </a:solidFill>
                <a:latin typeface="Montserrat Medium"/>
              </a:rPr>
              <a:t>Fusce eu felis at purus fringilla gravida. Cras arcu risus, rutrum eu leo in, porttitor ullamcorper nulla. Sed enim magna, fermentum id porttitor vitae, condimentum a magna. Etiam id posuere ipsum. Pellentesque porta eu massa ut volutpat. Maecenas eleifend leo eu tortor tempor, nec porttitor lacus convallis. Integer ullamcorper tincidunt elit, eget posuere enim ornare eu.</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7C8F7B"/>
        </a:solidFill>
      </p:bgPr>
    </p:bg>
    <p:spTree>
      <p:nvGrpSpPr>
        <p:cNvPr id="1" name=""/>
        <p:cNvGrpSpPr/>
        <p:nvPr/>
      </p:nvGrpSpPr>
      <p:grpSpPr>
        <a:xfrm>
          <a:off x="0" y="0"/>
          <a:ext cx="0" cy="0"/>
          <a:chOff x="0" y="0"/>
          <a:chExt cx="0" cy="0"/>
        </a:xfrm>
      </p:grpSpPr>
      <p:grpSp>
        <p:nvGrpSpPr>
          <p:cNvPr name="Group 2" id="2"/>
          <p:cNvGrpSpPr/>
          <p:nvPr/>
        </p:nvGrpSpPr>
        <p:grpSpPr>
          <a:xfrm rot="0">
            <a:off x="3319896" y="0"/>
            <a:ext cx="14968104" cy="8502054"/>
            <a:chOff x="0" y="0"/>
            <a:chExt cx="19957472" cy="11336071"/>
          </a:xfrm>
        </p:grpSpPr>
        <p:pic>
          <p:nvPicPr>
            <p:cNvPr name="Picture 3" id="3"/>
            <p:cNvPicPr>
              <a:picLocks noChangeAspect="true"/>
            </p:cNvPicPr>
            <p:nvPr/>
          </p:nvPicPr>
          <p:blipFill>
            <a:blip r:embed="rId2"/>
            <a:srcRect l="2373" t="13297" r="30047" b="29087"/>
            <a:stretch>
              <a:fillRect/>
            </a:stretch>
          </p:blipFill>
          <p:spPr>
            <a:xfrm flipH="false" flipV="false">
              <a:off x="0" y="0"/>
              <a:ext cx="19957472" cy="11336071"/>
            </a:xfrm>
            <a:prstGeom prst="rect">
              <a:avLst/>
            </a:prstGeom>
          </p:spPr>
        </p:pic>
      </p:grpSp>
      <p:sp>
        <p:nvSpPr>
          <p:cNvPr name="Freeform 4" id="4"/>
          <p:cNvSpPr/>
          <p:nvPr/>
        </p:nvSpPr>
        <p:spPr>
          <a:xfrm flipH="false" flipV="false" rot="0">
            <a:off x="13710634" y="8665525"/>
            <a:ext cx="4357443" cy="1554800"/>
          </a:xfrm>
          <a:custGeom>
            <a:avLst/>
            <a:gdLst/>
            <a:ahLst/>
            <a:cxnLst/>
            <a:rect r="r" b="b" t="t" l="l"/>
            <a:pathLst>
              <a:path h="1554800" w="4357443">
                <a:moveTo>
                  <a:pt x="0" y="0"/>
                </a:moveTo>
                <a:lnTo>
                  <a:pt x="4357442" y="0"/>
                </a:lnTo>
                <a:lnTo>
                  <a:pt x="4357442" y="1554800"/>
                </a:lnTo>
                <a:lnTo>
                  <a:pt x="0" y="155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0" y="869803"/>
            <a:ext cx="8476456" cy="3657175"/>
            <a:chOff x="0" y="0"/>
            <a:chExt cx="2232482" cy="963207"/>
          </a:xfrm>
        </p:grpSpPr>
        <p:sp>
          <p:nvSpPr>
            <p:cNvPr name="Freeform 6" id="6"/>
            <p:cNvSpPr/>
            <p:nvPr/>
          </p:nvSpPr>
          <p:spPr>
            <a:xfrm flipH="false" flipV="false" rot="0">
              <a:off x="0" y="0"/>
              <a:ext cx="2232482" cy="963207"/>
            </a:xfrm>
            <a:custGeom>
              <a:avLst/>
              <a:gdLst/>
              <a:ahLst/>
              <a:cxnLst/>
              <a:rect r="r" b="b" t="t" l="l"/>
              <a:pathLst>
                <a:path h="963207" w="2232482">
                  <a:moveTo>
                    <a:pt x="0" y="0"/>
                  </a:moveTo>
                  <a:lnTo>
                    <a:pt x="2232482" y="0"/>
                  </a:lnTo>
                  <a:lnTo>
                    <a:pt x="2232482" y="963207"/>
                  </a:lnTo>
                  <a:lnTo>
                    <a:pt x="0" y="963207"/>
                  </a:lnTo>
                  <a:close/>
                </a:path>
              </a:pathLst>
            </a:custGeom>
            <a:solidFill>
              <a:srgbClr val="FFFFFF"/>
            </a:solidFill>
          </p:spPr>
        </p:sp>
        <p:sp>
          <p:nvSpPr>
            <p:cNvPr name="TextBox 7" id="7"/>
            <p:cNvSpPr txBox="true"/>
            <p:nvPr/>
          </p:nvSpPr>
          <p:spPr>
            <a:xfrm>
              <a:off x="0" y="-38100"/>
              <a:ext cx="2232482" cy="1001307"/>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745507" y="1441248"/>
            <a:ext cx="8021629" cy="945262"/>
          </a:xfrm>
          <a:prstGeom prst="rect">
            <a:avLst/>
          </a:prstGeom>
        </p:spPr>
        <p:txBody>
          <a:bodyPr anchor="t" rtlCol="false" tIns="0" lIns="0" bIns="0" rIns="0">
            <a:spAutoFit/>
          </a:bodyPr>
          <a:lstStyle/>
          <a:p>
            <a:pPr>
              <a:lnSpc>
                <a:spcPts val="7201"/>
              </a:lnSpc>
            </a:pPr>
            <a:r>
              <a:rPr lang="en-US" sz="6730">
                <a:solidFill>
                  <a:srgbClr val="94AD8C"/>
                </a:solidFill>
                <a:latin typeface="Montserrat Medium"/>
              </a:rPr>
              <a:t>Why you</a:t>
            </a:r>
          </a:p>
        </p:txBody>
      </p:sp>
      <p:sp>
        <p:nvSpPr>
          <p:cNvPr name="TextBox 9" id="9"/>
          <p:cNvSpPr txBox="true"/>
          <p:nvPr/>
        </p:nvSpPr>
        <p:spPr>
          <a:xfrm rot="0">
            <a:off x="745507" y="2345548"/>
            <a:ext cx="8021629" cy="1855602"/>
          </a:xfrm>
          <a:prstGeom prst="rect">
            <a:avLst/>
          </a:prstGeom>
        </p:spPr>
        <p:txBody>
          <a:bodyPr anchor="t" rtlCol="false" tIns="0" lIns="0" bIns="0" rIns="0">
            <a:spAutoFit/>
          </a:bodyPr>
          <a:lstStyle/>
          <a:p>
            <a:pPr>
              <a:lnSpc>
                <a:spcPts val="7201"/>
              </a:lnSpc>
            </a:pPr>
            <a:r>
              <a:rPr lang="en-US" sz="6730">
                <a:solidFill>
                  <a:srgbClr val="94AD8C"/>
                </a:solidFill>
                <a:latin typeface="Montserrat Medium"/>
              </a:rPr>
              <a:t>as your buyers agent</a:t>
            </a:r>
          </a:p>
        </p:txBody>
      </p:sp>
      <p:sp>
        <p:nvSpPr>
          <p:cNvPr name="TextBox 10" id="10"/>
          <p:cNvSpPr txBox="true"/>
          <p:nvPr/>
        </p:nvSpPr>
        <p:spPr>
          <a:xfrm rot="0">
            <a:off x="4781747" y="1371712"/>
            <a:ext cx="5556724" cy="945262"/>
          </a:xfrm>
          <a:prstGeom prst="rect">
            <a:avLst/>
          </a:prstGeom>
        </p:spPr>
        <p:txBody>
          <a:bodyPr anchor="t" rtlCol="false" tIns="0" lIns="0" bIns="0" rIns="0">
            <a:spAutoFit/>
          </a:bodyPr>
          <a:lstStyle/>
          <a:p>
            <a:pPr>
              <a:lnSpc>
                <a:spcPts val="7201"/>
              </a:lnSpc>
            </a:pPr>
            <a:r>
              <a:rPr lang="en-US" sz="6730">
                <a:solidFill>
                  <a:srgbClr val="94AD8C"/>
                </a:solidFill>
                <a:latin typeface="Playfair Display Semi-Bold Italics"/>
              </a:rPr>
              <a:t>need me</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1250087"/>
            <a:ext cx="6478270" cy="1390650"/>
          </a:xfrm>
          <a:prstGeom prst="rect">
            <a:avLst/>
          </a:prstGeom>
        </p:spPr>
        <p:txBody>
          <a:bodyPr anchor="t" rtlCol="false" tIns="0" lIns="0" bIns="0" rIns="0">
            <a:spAutoFit/>
          </a:bodyPr>
          <a:lstStyle/>
          <a:p>
            <a:pPr>
              <a:lnSpc>
                <a:spcPts val="5400"/>
              </a:lnSpc>
            </a:pPr>
            <a:r>
              <a:rPr lang="en-US" sz="5000">
                <a:solidFill>
                  <a:srgbClr val="94AD8C"/>
                </a:solidFill>
                <a:latin typeface="Playfair Display Semi-Bold"/>
              </a:rPr>
              <a:t>Benefits of</a:t>
            </a:r>
          </a:p>
          <a:p>
            <a:pPr>
              <a:lnSpc>
                <a:spcPts val="5400"/>
              </a:lnSpc>
            </a:pPr>
            <a:r>
              <a:rPr lang="en-US" sz="5000">
                <a:solidFill>
                  <a:srgbClr val="94AD8C"/>
                </a:solidFill>
                <a:latin typeface="Playfair Display Semi-Bold"/>
              </a:rPr>
              <a:t>working together</a:t>
            </a:r>
          </a:p>
        </p:txBody>
      </p:sp>
      <p:sp>
        <p:nvSpPr>
          <p:cNvPr name="TextBox 3" id="3"/>
          <p:cNvSpPr txBox="true"/>
          <p:nvPr/>
        </p:nvSpPr>
        <p:spPr>
          <a:xfrm rot="0">
            <a:off x="1025291" y="2894756"/>
            <a:ext cx="16230600" cy="6689980"/>
          </a:xfrm>
          <a:prstGeom prst="rect">
            <a:avLst/>
          </a:prstGeom>
        </p:spPr>
        <p:txBody>
          <a:bodyPr anchor="t" rtlCol="false" tIns="0" lIns="0" bIns="0" rIns="0">
            <a:spAutoFit/>
          </a:bodyPr>
          <a:lstStyle/>
          <a:p>
            <a:pPr>
              <a:lnSpc>
                <a:spcPts val="3527"/>
              </a:lnSpc>
            </a:pPr>
            <a:r>
              <a:rPr lang="en-US" sz="2399">
                <a:solidFill>
                  <a:srgbClr val="000000"/>
                </a:solidFill>
                <a:latin typeface="Montserrat Bold"/>
              </a:rPr>
              <a:t>Here to Guide You Every Step: </a:t>
            </a:r>
          </a:p>
          <a:p>
            <a:pPr>
              <a:lnSpc>
                <a:spcPts val="3527"/>
              </a:lnSpc>
            </a:pPr>
            <a:r>
              <a:rPr lang="en-US" sz="2399">
                <a:solidFill>
                  <a:srgbClr val="000000"/>
                </a:solidFill>
                <a:latin typeface="Montserrat Medium"/>
              </a:rPr>
              <a:t>I'm here for you throughout the entire home-buying journey. From exploring various homes until we discover your perfect match to overseeing the final walkthrough to guarantee everything is in order, I've got your back. I handle the nitty-gritty, like drafting offers and presenting offers and negotiating on your behalf, ensuring you get the best possible price for your new home. I'll be right there by your side during the home inspection, ready to address and negotiate any unexpected issues. I will also stay connected with your lender and title company, to make sure everything is on track. And just before we cross the finish line, I'll go over the ALTA/HUD Closing Statement with you to make sure you're crystal clear on all the charges.</a:t>
            </a:r>
          </a:p>
          <a:p>
            <a:pPr>
              <a:lnSpc>
                <a:spcPts val="3527"/>
              </a:lnSpc>
            </a:pPr>
          </a:p>
          <a:p>
            <a:pPr>
              <a:lnSpc>
                <a:spcPts val="3527"/>
              </a:lnSpc>
            </a:pPr>
            <a:r>
              <a:rPr lang="en-US" sz="2399">
                <a:solidFill>
                  <a:srgbClr val="000000"/>
                </a:solidFill>
                <a:latin typeface="Montserrat Bold"/>
              </a:rPr>
              <a:t>My Availability: </a:t>
            </a:r>
          </a:p>
          <a:p>
            <a:pPr>
              <a:lnSpc>
                <a:spcPts val="3527"/>
              </a:lnSpc>
            </a:pPr>
            <a:r>
              <a:rPr lang="en-US" sz="2399">
                <a:solidFill>
                  <a:srgbClr val="000000"/>
                </a:solidFill>
                <a:latin typeface="Montserrat Medium"/>
              </a:rPr>
              <a:t>I am available every day of the week for you. I am even available after hours during a reasonable time frame to answer your questions, conduct showings, write up offers, and negotiate the best possible price on your new home on your behalf.</a:t>
            </a:r>
          </a:p>
          <a:p>
            <a:pPr>
              <a:lnSpc>
                <a:spcPts val="3527"/>
              </a:lnSpc>
            </a:pPr>
          </a:p>
        </p:txBody>
      </p:sp>
      <p:sp>
        <p:nvSpPr>
          <p:cNvPr name="TextBox 4" id="4"/>
          <p:cNvSpPr txBox="true"/>
          <p:nvPr/>
        </p:nvSpPr>
        <p:spPr>
          <a:xfrm rot="0">
            <a:off x="15111889" y="750109"/>
            <a:ext cx="2147411" cy="264160"/>
          </a:xfrm>
          <a:prstGeom prst="rect">
            <a:avLst/>
          </a:prstGeom>
        </p:spPr>
        <p:txBody>
          <a:bodyPr anchor="t" rtlCol="false" tIns="0" lIns="0" bIns="0" rIns="0">
            <a:spAutoFit/>
          </a:bodyPr>
          <a:lstStyle/>
          <a:p>
            <a:pPr algn="r">
              <a:lnSpc>
                <a:spcPts val="2239"/>
              </a:lnSpc>
            </a:pPr>
            <a:r>
              <a:rPr lang="en-US" sz="1599">
                <a:solidFill>
                  <a:srgbClr val="000000"/>
                </a:solidFill>
                <a:latin typeface="Montserrat"/>
              </a:rPr>
              <a:t>DALTON WADE</a:t>
            </a:r>
          </a:p>
        </p:txBody>
      </p:sp>
      <p:sp>
        <p:nvSpPr>
          <p:cNvPr name="TextBox 5" id="5"/>
          <p:cNvSpPr txBox="true"/>
          <p:nvPr/>
        </p:nvSpPr>
        <p:spPr>
          <a:xfrm rot="0">
            <a:off x="1028700" y="750109"/>
            <a:ext cx="6154579" cy="264160"/>
          </a:xfrm>
          <a:prstGeom prst="rect">
            <a:avLst/>
          </a:prstGeom>
        </p:spPr>
        <p:txBody>
          <a:bodyPr anchor="t" rtlCol="false" tIns="0" lIns="0" bIns="0" rIns="0">
            <a:spAutoFit/>
          </a:bodyPr>
          <a:lstStyle/>
          <a:p>
            <a:pPr>
              <a:lnSpc>
                <a:spcPts val="2239"/>
              </a:lnSpc>
            </a:pPr>
            <a:r>
              <a:rPr lang="en-US" sz="1599">
                <a:solidFill>
                  <a:srgbClr val="000000"/>
                </a:solidFill>
                <a:latin typeface="Montserrat"/>
              </a:rPr>
              <a:t>BUYER AGENT PRESENTATION</a:t>
            </a:r>
          </a:p>
        </p:txBody>
      </p:sp>
      <p:sp>
        <p:nvSpPr>
          <p:cNvPr name="AutoShape 6" id="6"/>
          <p:cNvSpPr/>
          <p:nvPr/>
        </p:nvSpPr>
        <p:spPr>
          <a:xfrm>
            <a:off x="1028700" y="7168086"/>
            <a:ext cx="16227191" cy="0"/>
          </a:xfrm>
          <a:prstGeom prst="line">
            <a:avLst/>
          </a:prstGeom>
          <a:ln cap="flat" w="19050">
            <a:solidFill>
              <a:srgbClr val="94AD8C"/>
            </a:solidFill>
            <a:prstDash val="solid"/>
            <a:headEnd type="none" len="sm" w="sm"/>
            <a:tailEnd type="none" len="sm" w="sm"/>
          </a:ln>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420489" y="1573937"/>
            <a:ext cx="7867511" cy="7684363"/>
            <a:chOff x="0" y="0"/>
            <a:chExt cx="10490015" cy="10245818"/>
          </a:xfrm>
        </p:grpSpPr>
        <p:pic>
          <p:nvPicPr>
            <p:cNvPr name="Picture 3" id="3"/>
            <p:cNvPicPr>
              <a:picLocks noChangeAspect="true"/>
            </p:cNvPicPr>
            <p:nvPr/>
          </p:nvPicPr>
          <p:blipFill>
            <a:blip r:embed="rId2"/>
            <a:srcRect l="15829" t="0" r="15829" b="0"/>
            <a:stretch>
              <a:fillRect/>
            </a:stretch>
          </p:blipFill>
          <p:spPr>
            <a:xfrm flipH="false" flipV="false">
              <a:off x="0" y="0"/>
              <a:ext cx="10490015" cy="10245818"/>
            </a:xfrm>
            <a:prstGeom prst="rect">
              <a:avLst/>
            </a:prstGeom>
          </p:spPr>
        </p:pic>
      </p:grpSp>
      <p:sp>
        <p:nvSpPr>
          <p:cNvPr name="TextBox 4" id="4"/>
          <p:cNvSpPr txBox="true"/>
          <p:nvPr/>
        </p:nvSpPr>
        <p:spPr>
          <a:xfrm rot="0">
            <a:off x="1028700" y="1250087"/>
            <a:ext cx="6478270" cy="1390650"/>
          </a:xfrm>
          <a:prstGeom prst="rect">
            <a:avLst/>
          </a:prstGeom>
        </p:spPr>
        <p:txBody>
          <a:bodyPr anchor="t" rtlCol="false" tIns="0" lIns="0" bIns="0" rIns="0">
            <a:spAutoFit/>
          </a:bodyPr>
          <a:lstStyle/>
          <a:p>
            <a:pPr>
              <a:lnSpc>
                <a:spcPts val="5400"/>
              </a:lnSpc>
            </a:pPr>
            <a:r>
              <a:rPr lang="en-US" sz="5000">
                <a:solidFill>
                  <a:srgbClr val="94AD8C"/>
                </a:solidFill>
                <a:latin typeface="Playfair Display Semi-Bold"/>
              </a:rPr>
              <a:t>Benefits of</a:t>
            </a:r>
          </a:p>
          <a:p>
            <a:pPr>
              <a:lnSpc>
                <a:spcPts val="5400"/>
              </a:lnSpc>
            </a:pPr>
            <a:r>
              <a:rPr lang="en-US" sz="5000">
                <a:solidFill>
                  <a:srgbClr val="94AD8C"/>
                </a:solidFill>
                <a:latin typeface="Playfair Display Semi-Bold"/>
              </a:rPr>
              <a:t>working together</a:t>
            </a:r>
          </a:p>
        </p:txBody>
      </p:sp>
      <p:sp>
        <p:nvSpPr>
          <p:cNvPr name="TextBox 5" id="5"/>
          <p:cNvSpPr txBox="true"/>
          <p:nvPr/>
        </p:nvSpPr>
        <p:spPr>
          <a:xfrm rot="0">
            <a:off x="1028700" y="2870596"/>
            <a:ext cx="8818606" cy="6689980"/>
          </a:xfrm>
          <a:prstGeom prst="rect">
            <a:avLst/>
          </a:prstGeom>
        </p:spPr>
        <p:txBody>
          <a:bodyPr anchor="t" rtlCol="false" tIns="0" lIns="0" bIns="0" rIns="0">
            <a:spAutoFit/>
          </a:bodyPr>
          <a:lstStyle/>
          <a:p>
            <a:pPr>
              <a:lnSpc>
                <a:spcPts val="3527"/>
              </a:lnSpc>
            </a:pPr>
            <a:r>
              <a:rPr lang="en-US" sz="2399">
                <a:solidFill>
                  <a:srgbClr val="000000"/>
                </a:solidFill>
                <a:latin typeface="Montserrat Bold"/>
              </a:rPr>
              <a:t>Customized Property Search Sent Direct To You: </a:t>
            </a:r>
          </a:p>
          <a:p>
            <a:pPr>
              <a:lnSpc>
                <a:spcPts val="3527"/>
              </a:lnSpc>
            </a:pPr>
            <a:r>
              <a:rPr lang="en-US" sz="2399">
                <a:solidFill>
                  <a:srgbClr val="000000"/>
                </a:solidFill>
                <a:latin typeface="Montserrat Medium"/>
              </a:rPr>
              <a:t>Immediately</a:t>
            </a:r>
            <a:r>
              <a:rPr lang="en-US" sz="2399">
                <a:solidFill>
                  <a:srgbClr val="000000"/>
                </a:solidFill>
                <a:latin typeface="Montserrat Medium"/>
              </a:rPr>
              <a:t> I will set you up on a property search customized specifically to suit your needs. We will go over all of the details of what you are looking for (area, price, property type, # beds/baths, and further minute details). This personalized search will be emailed directly to you as soon as any new properties hit the market.</a:t>
            </a:r>
          </a:p>
          <a:p>
            <a:pPr>
              <a:lnSpc>
                <a:spcPts val="3527"/>
              </a:lnSpc>
            </a:pPr>
          </a:p>
          <a:p>
            <a:pPr>
              <a:lnSpc>
                <a:spcPts val="3527"/>
              </a:lnSpc>
            </a:pPr>
            <a:r>
              <a:rPr lang="en-US" sz="2399">
                <a:solidFill>
                  <a:srgbClr val="000000"/>
                </a:solidFill>
                <a:latin typeface="Montserrat Bold"/>
              </a:rPr>
              <a:t>Preferred Lender &amp; Title:</a:t>
            </a:r>
          </a:p>
          <a:p>
            <a:pPr>
              <a:lnSpc>
                <a:spcPts val="3527"/>
              </a:lnSpc>
            </a:pPr>
            <a:r>
              <a:rPr lang="en-US" sz="2399">
                <a:solidFill>
                  <a:srgbClr val="000000"/>
                </a:solidFill>
                <a:latin typeface="Montserrat Medium"/>
              </a:rPr>
              <a:t>A</a:t>
            </a:r>
            <a:r>
              <a:rPr lang="en-US" sz="2399">
                <a:solidFill>
                  <a:srgbClr val="000000"/>
                </a:solidFill>
                <a:latin typeface="Montserrat Medium"/>
              </a:rPr>
              <a:t>t Dalton Wade we have an in house network of some of the best title and lender professionals in the business. They are available to answer any questions you have as well. Our in house lender can assist in getting you pre-approved, what your buying power is, and get you the lowest rates and fees available in today’s market.</a:t>
            </a:r>
          </a:p>
        </p:txBody>
      </p:sp>
      <p:sp>
        <p:nvSpPr>
          <p:cNvPr name="TextBox 6" id="6"/>
          <p:cNvSpPr txBox="true"/>
          <p:nvPr/>
        </p:nvSpPr>
        <p:spPr>
          <a:xfrm rot="0">
            <a:off x="15111889" y="750109"/>
            <a:ext cx="2147411" cy="264160"/>
          </a:xfrm>
          <a:prstGeom prst="rect">
            <a:avLst/>
          </a:prstGeom>
        </p:spPr>
        <p:txBody>
          <a:bodyPr anchor="t" rtlCol="false" tIns="0" lIns="0" bIns="0" rIns="0">
            <a:spAutoFit/>
          </a:bodyPr>
          <a:lstStyle/>
          <a:p>
            <a:pPr algn="r">
              <a:lnSpc>
                <a:spcPts val="2239"/>
              </a:lnSpc>
            </a:pPr>
            <a:r>
              <a:rPr lang="en-US" sz="1599">
                <a:solidFill>
                  <a:srgbClr val="000000"/>
                </a:solidFill>
                <a:latin typeface="Montserrat"/>
              </a:rPr>
              <a:t>DALTON WADE</a:t>
            </a:r>
          </a:p>
        </p:txBody>
      </p:sp>
      <p:sp>
        <p:nvSpPr>
          <p:cNvPr name="TextBox 7" id="7"/>
          <p:cNvSpPr txBox="true"/>
          <p:nvPr/>
        </p:nvSpPr>
        <p:spPr>
          <a:xfrm rot="0">
            <a:off x="1028700" y="750109"/>
            <a:ext cx="6154579" cy="264160"/>
          </a:xfrm>
          <a:prstGeom prst="rect">
            <a:avLst/>
          </a:prstGeom>
        </p:spPr>
        <p:txBody>
          <a:bodyPr anchor="t" rtlCol="false" tIns="0" lIns="0" bIns="0" rIns="0">
            <a:spAutoFit/>
          </a:bodyPr>
          <a:lstStyle/>
          <a:p>
            <a:pPr>
              <a:lnSpc>
                <a:spcPts val="2239"/>
              </a:lnSpc>
            </a:pPr>
            <a:r>
              <a:rPr lang="en-US" sz="1599">
                <a:solidFill>
                  <a:srgbClr val="000000"/>
                </a:solidFill>
                <a:latin typeface="Montserrat"/>
              </a:rPr>
              <a:t>BUYER AGENT PRESENTATION</a:t>
            </a:r>
          </a:p>
        </p:txBody>
      </p:sp>
      <p:sp>
        <p:nvSpPr>
          <p:cNvPr name="AutoShape 8" id="8"/>
          <p:cNvSpPr/>
          <p:nvPr/>
        </p:nvSpPr>
        <p:spPr>
          <a:xfrm>
            <a:off x="1028700" y="6234636"/>
            <a:ext cx="8469064" cy="0"/>
          </a:xfrm>
          <a:prstGeom prst="line">
            <a:avLst/>
          </a:prstGeom>
          <a:ln cap="flat" w="19050">
            <a:solidFill>
              <a:srgbClr val="94AD8C"/>
            </a:solidFill>
            <a:prstDash val="solid"/>
            <a:headEnd type="none" len="sm" w="sm"/>
            <a:tailEnd type="none" len="sm" w="sm"/>
          </a:ln>
        </p:spPr>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1250087"/>
            <a:ext cx="6478270" cy="1390650"/>
          </a:xfrm>
          <a:prstGeom prst="rect">
            <a:avLst/>
          </a:prstGeom>
        </p:spPr>
        <p:txBody>
          <a:bodyPr anchor="t" rtlCol="false" tIns="0" lIns="0" bIns="0" rIns="0">
            <a:spAutoFit/>
          </a:bodyPr>
          <a:lstStyle/>
          <a:p>
            <a:pPr>
              <a:lnSpc>
                <a:spcPts val="5400"/>
              </a:lnSpc>
            </a:pPr>
            <a:r>
              <a:rPr lang="en-US" sz="5000">
                <a:solidFill>
                  <a:srgbClr val="94AD8C"/>
                </a:solidFill>
                <a:latin typeface="Playfair Display Semi-Bold"/>
              </a:rPr>
              <a:t>Benefits of</a:t>
            </a:r>
          </a:p>
          <a:p>
            <a:pPr>
              <a:lnSpc>
                <a:spcPts val="5400"/>
              </a:lnSpc>
            </a:pPr>
            <a:r>
              <a:rPr lang="en-US" sz="5000">
                <a:solidFill>
                  <a:srgbClr val="94AD8C"/>
                </a:solidFill>
                <a:latin typeface="Playfair Display Semi-Bold"/>
              </a:rPr>
              <a:t>working together</a:t>
            </a:r>
          </a:p>
        </p:txBody>
      </p:sp>
      <p:sp>
        <p:nvSpPr>
          <p:cNvPr name="TextBox 3" id="3"/>
          <p:cNvSpPr txBox="true"/>
          <p:nvPr/>
        </p:nvSpPr>
        <p:spPr>
          <a:xfrm rot="0">
            <a:off x="1028700" y="2894756"/>
            <a:ext cx="16230600" cy="6242305"/>
          </a:xfrm>
          <a:prstGeom prst="rect">
            <a:avLst/>
          </a:prstGeom>
        </p:spPr>
        <p:txBody>
          <a:bodyPr anchor="t" rtlCol="false" tIns="0" lIns="0" bIns="0" rIns="0">
            <a:spAutoFit/>
          </a:bodyPr>
          <a:lstStyle/>
          <a:p>
            <a:pPr>
              <a:lnSpc>
                <a:spcPts val="3527"/>
              </a:lnSpc>
            </a:pPr>
            <a:r>
              <a:rPr lang="en-US" sz="2399">
                <a:solidFill>
                  <a:srgbClr val="000000"/>
                </a:solidFill>
                <a:latin typeface="Montserrat Bold"/>
              </a:rPr>
              <a:t>Benefits of Using Dalton Wade Specifically: </a:t>
            </a:r>
          </a:p>
          <a:p>
            <a:pPr>
              <a:lnSpc>
                <a:spcPts val="3527"/>
              </a:lnSpc>
            </a:pPr>
            <a:r>
              <a:rPr lang="en-US" sz="2399">
                <a:solidFill>
                  <a:srgbClr val="000000"/>
                </a:solidFill>
                <a:latin typeface="Montserrat Medium"/>
              </a:rPr>
              <a:t>Here at DW we have a large network of real estate agents all over the state. This gives me an internal edge to also help you find off market properties or properties not yet listed that other DW agents may have coming soon.</a:t>
            </a:r>
          </a:p>
          <a:p>
            <a:pPr>
              <a:lnSpc>
                <a:spcPts val="3527"/>
              </a:lnSpc>
            </a:pPr>
          </a:p>
          <a:p>
            <a:pPr>
              <a:lnSpc>
                <a:spcPts val="3527"/>
              </a:lnSpc>
            </a:pPr>
            <a:r>
              <a:rPr lang="en-US" sz="2399">
                <a:solidFill>
                  <a:srgbClr val="000000"/>
                </a:solidFill>
                <a:latin typeface="Montserrat Bold"/>
              </a:rPr>
              <a:t>Combatting Common Misconceptions:</a:t>
            </a:r>
          </a:p>
          <a:p>
            <a:pPr>
              <a:lnSpc>
                <a:spcPts val="3527"/>
              </a:lnSpc>
            </a:pPr>
            <a:r>
              <a:rPr lang="en-US" sz="2399">
                <a:solidFill>
                  <a:srgbClr val="000000"/>
                </a:solidFill>
                <a:latin typeface="Montserrat Medium"/>
              </a:rPr>
              <a:t>I can get you into any home on the market! Whether it is one I send you directly from the MLS, or one you happen to find on Zillow on your own, or even a For Sale By Owner. Please do let me know if you find one I have not sent you so I can arrange a showing and request additional information!</a:t>
            </a:r>
          </a:p>
          <a:p>
            <a:pPr>
              <a:lnSpc>
                <a:spcPts val="3527"/>
              </a:lnSpc>
            </a:pPr>
          </a:p>
          <a:p>
            <a:pPr>
              <a:lnSpc>
                <a:spcPts val="3527"/>
              </a:lnSpc>
            </a:pPr>
            <a:r>
              <a:rPr lang="en-US" sz="2399">
                <a:solidFill>
                  <a:srgbClr val="000000"/>
                </a:solidFill>
                <a:latin typeface="Montserrat Bold"/>
              </a:rPr>
              <a:t>My End Goal: </a:t>
            </a:r>
          </a:p>
          <a:p>
            <a:pPr>
              <a:lnSpc>
                <a:spcPts val="3527"/>
              </a:lnSpc>
            </a:pPr>
            <a:r>
              <a:rPr lang="en-US" sz="2399">
                <a:solidFill>
                  <a:srgbClr val="000000"/>
                </a:solidFill>
                <a:latin typeface="Montserrat Medium"/>
              </a:rPr>
              <a:t>To find you the best possible home that suits you and your family’s needs. I will do everything in my power to make this happen for you!</a:t>
            </a:r>
          </a:p>
          <a:p>
            <a:pPr>
              <a:lnSpc>
                <a:spcPts val="3527"/>
              </a:lnSpc>
            </a:pPr>
          </a:p>
        </p:txBody>
      </p:sp>
      <p:sp>
        <p:nvSpPr>
          <p:cNvPr name="TextBox 4" id="4"/>
          <p:cNvSpPr txBox="true"/>
          <p:nvPr/>
        </p:nvSpPr>
        <p:spPr>
          <a:xfrm rot="0">
            <a:off x="15111889" y="750109"/>
            <a:ext cx="2147411" cy="264160"/>
          </a:xfrm>
          <a:prstGeom prst="rect">
            <a:avLst/>
          </a:prstGeom>
        </p:spPr>
        <p:txBody>
          <a:bodyPr anchor="t" rtlCol="false" tIns="0" lIns="0" bIns="0" rIns="0">
            <a:spAutoFit/>
          </a:bodyPr>
          <a:lstStyle/>
          <a:p>
            <a:pPr algn="r">
              <a:lnSpc>
                <a:spcPts val="2239"/>
              </a:lnSpc>
            </a:pPr>
            <a:r>
              <a:rPr lang="en-US" sz="1599">
                <a:solidFill>
                  <a:srgbClr val="000000"/>
                </a:solidFill>
                <a:latin typeface="Montserrat"/>
              </a:rPr>
              <a:t>DALTON WADE</a:t>
            </a:r>
          </a:p>
        </p:txBody>
      </p:sp>
      <p:sp>
        <p:nvSpPr>
          <p:cNvPr name="TextBox 5" id="5"/>
          <p:cNvSpPr txBox="true"/>
          <p:nvPr/>
        </p:nvSpPr>
        <p:spPr>
          <a:xfrm rot="0">
            <a:off x="1028700" y="750109"/>
            <a:ext cx="6154579" cy="264160"/>
          </a:xfrm>
          <a:prstGeom prst="rect">
            <a:avLst/>
          </a:prstGeom>
        </p:spPr>
        <p:txBody>
          <a:bodyPr anchor="t" rtlCol="false" tIns="0" lIns="0" bIns="0" rIns="0">
            <a:spAutoFit/>
          </a:bodyPr>
          <a:lstStyle/>
          <a:p>
            <a:pPr>
              <a:lnSpc>
                <a:spcPts val="2239"/>
              </a:lnSpc>
            </a:pPr>
            <a:r>
              <a:rPr lang="en-US" sz="1599">
                <a:solidFill>
                  <a:srgbClr val="000000"/>
                </a:solidFill>
                <a:latin typeface="Montserrat"/>
              </a:rPr>
              <a:t>BUYER AGENT PRESENTATION</a:t>
            </a:r>
          </a:p>
        </p:txBody>
      </p:sp>
      <p:sp>
        <p:nvSpPr>
          <p:cNvPr name="AutoShape 6" id="6"/>
          <p:cNvSpPr/>
          <p:nvPr/>
        </p:nvSpPr>
        <p:spPr>
          <a:xfrm>
            <a:off x="1028700" y="7177611"/>
            <a:ext cx="16227191" cy="0"/>
          </a:xfrm>
          <a:prstGeom prst="line">
            <a:avLst/>
          </a:prstGeom>
          <a:ln cap="flat" w="19050">
            <a:solidFill>
              <a:srgbClr val="94AD8C"/>
            </a:solidFill>
            <a:prstDash val="solid"/>
            <a:headEnd type="none" len="sm" w="sm"/>
            <a:tailEnd type="none" len="sm" w="sm"/>
          </a:ln>
        </p:spPr>
      </p:sp>
      <p:sp>
        <p:nvSpPr>
          <p:cNvPr name="AutoShape 7" id="7"/>
          <p:cNvSpPr/>
          <p:nvPr/>
        </p:nvSpPr>
        <p:spPr>
          <a:xfrm>
            <a:off x="1028700" y="4911008"/>
            <a:ext cx="16227191" cy="0"/>
          </a:xfrm>
          <a:prstGeom prst="line">
            <a:avLst/>
          </a:prstGeom>
          <a:ln cap="flat" w="19050">
            <a:solidFill>
              <a:srgbClr val="94AD8C"/>
            </a:solidFill>
            <a:prstDash val="solid"/>
            <a:headEnd type="none" len="sm" w="sm"/>
            <a:tailEnd type="none" len="sm" w="sm"/>
          </a:ln>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144000" y="1573937"/>
            <a:ext cx="9144000" cy="7684363"/>
            <a:chOff x="0" y="0"/>
            <a:chExt cx="12192000" cy="10245818"/>
          </a:xfrm>
        </p:grpSpPr>
        <p:pic>
          <p:nvPicPr>
            <p:cNvPr name="Picture 3" id="3"/>
            <p:cNvPicPr>
              <a:picLocks noChangeAspect="true"/>
            </p:cNvPicPr>
            <p:nvPr/>
          </p:nvPicPr>
          <p:blipFill>
            <a:blip r:embed="rId2"/>
            <a:srcRect l="651" t="0" r="20068" b="0"/>
            <a:stretch>
              <a:fillRect/>
            </a:stretch>
          </p:blipFill>
          <p:spPr>
            <a:xfrm flipH="false" flipV="false">
              <a:off x="0" y="0"/>
              <a:ext cx="12192000" cy="10245818"/>
            </a:xfrm>
            <a:prstGeom prst="rect">
              <a:avLst/>
            </a:prstGeom>
          </p:spPr>
        </p:pic>
      </p:grpSp>
      <p:sp>
        <p:nvSpPr>
          <p:cNvPr name="TextBox 4" id="4"/>
          <p:cNvSpPr txBox="true"/>
          <p:nvPr/>
        </p:nvSpPr>
        <p:spPr>
          <a:xfrm rot="0">
            <a:off x="1028700" y="1250087"/>
            <a:ext cx="7235825" cy="1390650"/>
          </a:xfrm>
          <a:prstGeom prst="rect">
            <a:avLst/>
          </a:prstGeom>
        </p:spPr>
        <p:txBody>
          <a:bodyPr anchor="t" rtlCol="false" tIns="0" lIns="0" bIns="0" rIns="0">
            <a:spAutoFit/>
          </a:bodyPr>
          <a:lstStyle/>
          <a:p>
            <a:pPr>
              <a:lnSpc>
                <a:spcPts val="5400"/>
              </a:lnSpc>
            </a:pPr>
            <a:r>
              <a:rPr lang="en-US" sz="5000">
                <a:solidFill>
                  <a:srgbClr val="94AD8C"/>
                </a:solidFill>
                <a:latin typeface="Playfair Display Semi-Bold"/>
              </a:rPr>
              <a:t>Benefits of Still Buying Now in This Market</a:t>
            </a:r>
          </a:p>
        </p:txBody>
      </p:sp>
      <p:sp>
        <p:nvSpPr>
          <p:cNvPr name="TextBox 5" id="5"/>
          <p:cNvSpPr txBox="true"/>
          <p:nvPr/>
        </p:nvSpPr>
        <p:spPr>
          <a:xfrm rot="0">
            <a:off x="1028700" y="2999628"/>
            <a:ext cx="7726619" cy="6397276"/>
          </a:xfrm>
          <a:prstGeom prst="rect">
            <a:avLst/>
          </a:prstGeom>
        </p:spPr>
        <p:txBody>
          <a:bodyPr anchor="t" rtlCol="false" tIns="0" lIns="0" bIns="0" rIns="0">
            <a:spAutoFit/>
          </a:bodyPr>
          <a:lstStyle/>
          <a:p>
            <a:pPr>
              <a:lnSpc>
                <a:spcPts val="2807"/>
              </a:lnSpc>
            </a:pPr>
            <a:r>
              <a:rPr lang="en-US" sz="1799">
                <a:solidFill>
                  <a:srgbClr val="000000"/>
                </a:solidFill>
                <a:latin typeface="Montserrat Medium"/>
              </a:rPr>
              <a:t>Many buyers just like you are currently wondering if it is a good time to buy a home due to higher interest rates and monthly mortgage payments - the answer is yes and we will tell you why!</a:t>
            </a:r>
          </a:p>
          <a:p>
            <a:pPr>
              <a:lnSpc>
                <a:spcPts val="2807"/>
              </a:lnSpc>
            </a:pPr>
          </a:p>
          <a:p>
            <a:pPr marL="388618" indent="-194309" lvl="1">
              <a:lnSpc>
                <a:spcPts val="2807"/>
              </a:lnSpc>
              <a:buFont typeface="Arial"/>
              <a:buChar char="•"/>
            </a:pPr>
            <a:r>
              <a:rPr lang="en-US" sz="1799">
                <a:solidFill>
                  <a:srgbClr val="000000"/>
                </a:solidFill>
                <a:latin typeface="Montserrat Medium"/>
              </a:rPr>
              <a:t>Despite the recent increases, home prices ar</a:t>
            </a:r>
            <a:r>
              <a:rPr lang="en-US" sz="1799">
                <a:solidFill>
                  <a:srgbClr val="000000"/>
                </a:solidFill>
                <a:latin typeface="Montserrat Medium"/>
              </a:rPr>
              <a:t>e still lower than they were in 2021! </a:t>
            </a:r>
          </a:p>
          <a:p>
            <a:pPr marL="388618" indent="-194309" lvl="1">
              <a:lnSpc>
                <a:spcPts val="2807"/>
              </a:lnSpc>
              <a:buFont typeface="Arial"/>
              <a:buChar char="•"/>
            </a:pPr>
            <a:r>
              <a:rPr lang="en-US" sz="1799">
                <a:solidFill>
                  <a:srgbClr val="000000"/>
                </a:solidFill>
                <a:latin typeface="Montserrat Medium"/>
              </a:rPr>
              <a:t>While interest rates have risen from their record lows of 2021, they are still relatively low b</a:t>
            </a:r>
            <a:r>
              <a:rPr lang="en-US" sz="1799">
                <a:solidFill>
                  <a:srgbClr val="000000"/>
                </a:solidFill>
                <a:latin typeface="Montserrat Medium"/>
              </a:rPr>
              <a:t>y </a:t>
            </a:r>
            <a:r>
              <a:rPr lang="en-US" sz="1799">
                <a:solidFill>
                  <a:srgbClr val="000000"/>
                </a:solidFill>
                <a:latin typeface="Montserrat Medium"/>
              </a:rPr>
              <a:t>hi</a:t>
            </a:r>
            <a:r>
              <a:rPr lang="en-US" sz="1799">
                <a:solidFill>
                  <a:srgbClr val="000000"/>
                </a:solidFill>
                <a:latin typeface="Montserrat Medium"/>
              </a:rPr>
              <a:t>s</a:t>
            </a:r>
            <a:r>
              <a:rPr lang="en-US" sz="1799">
                <a:solidFill>
                  <a:srgbClr val="000000"/>
                </a:solidFill>
                <a:latin typeface="Montserrat Medium"/>
              </a:rPr>
              <a:t>t</a:t>
            </a:r>
            <a:r>
              <a:rPr lang="en-US" sz="1799">
                <a:solidFill>
                  <a:srgbClr val="000000"/>
                </a:solidFill>
                <a:latin typeface="Montserrat Medium"/>
              </a:rPr>
              <a:t>o</a:t>
            </a:r>
            <a:r>
              <a:rPr lang="en-US" sz="1799">
                <a:solidFill>
                  <a:srgbClr val="000000"/>
                </a:solidFill>
                <a:latin typeface="Montserrat Medium"/>
              </a:rPr>
              <a:t>r</a:t>
            </a:r>
            <a:r>
              <a:rPr lang="en-US" sz="1799">
                <a:solidFill>
                  <a:srgbClr val="000000"/>
                </a:solidFill>
                <a:latin typeface="Montserrat Medium"/>
              </a:rPr>
              <a:t>i</a:t>
            </a:r>
            <a:r>
              <a:rPr lang="en-US" sz="1799">
                <a:solidFill>
                  <a:srgbClr val="000000"/>
                </a:solidFill>
                <a:latin typeface="Montserrat Medium"/>
              </a:rPr>
              <a:t>c</a:t>
            </a:r>
            <a:r>
              <a:rPr lang="en-US" sz="1799">
                <a:solidFill>
                  <a:srgbClr val="000000"/>
                </a:solidFill>
                <a:latin typeface="Montserrat Medium"/>
              </a:rPr>
              <a:t>al </a:t>
            </a:r>
            <a:r>
              <a:rPr lang="en-US" sz="1799">
                <a:solidFill>
                  <a:srgbClr val="000000"/>
                </a:solidFill>
                <a:latin typeface="Montserrat Medium"/>
              </a:rPr>
              <a:t>st</a:t>
            </a:r>
            <a:r>
              <a:rPr lang="en-US" sz="1799">
                <a:solidFill>
                  <a:srgbClr val="000000"/>
                </a:solidFill>
                <a:latin typeface="Montserrat Medium"/>
              </a:rPr>
              <a:t>an</a:t>
            </a:r>
            <a:r>
              <a:rPr lang="en-US" sz="1799">
                <a:solidFill>
                  <a:srgbClr val="000000"/>
                </a:solidFill>
                <a:latin typeface="Montserrat Medium"/>
              </a:rPr>
              <a:t>dard</a:t>
            </a:r>
            <a:r>
              <a:rPr lang="en-US" sz="1799">
                <a:solidFill>
                  <a:srgbClr val="000000"/>
                </a:solidFill>
                <a:latin typeface="Montserrat Medium"/>
              </a:rPr>
              <a:t>s.</a:t>
            </a:r>
          </a:p>
          <a:p>
            <a:pPr marL="388618" indent="-194309" lvl="1">
              <a:lnSpc>
                <a:spcPts val="2807"/>
              </a:lnSpc>
              <a:buFont typeface="Arial"/>
              <a:buChar char="•"/>
            </a:pPr>
            <a:r>
              <a:rPr lang="en-US" sz="1799">
                <a:solidFill>
                  <a:srgbClr val="000000"/>
                </a:solidFill>
                <a:latin typeface="Montserrat Medium"/>
              </a:rPr>
              <a:t>Rent is h</a:t>
            </a:r>
            <a:r>
              <a:rPr lang="en-US" sz="1799">
                <a:solidFill>
                  <a:srgbClr val="000000"/>
                </a:solidFill>
                <a:latin typeface="Montserrat Medium"/>
              </a:rPr>
              <a:t>itting record highs - so you may as well own the home and build equity in it instead of paying off someone else’s mortgage by ren</a:t>
            </a:r>
            <a:r>
              <a:rPr lang="en-US" sz="1799">
                <a:solidFill>
                  <a:srgbClr val="000000"/>
                </a:solidFill>
                <a:latin typeface="Montserrat Medium"/>
              </a:rPr>
              <a:t>t</a:t>
            </a:r>
            <a:r>
              <a:rPr lang="en-US" sz="1799">
                <a:solidFill>
                  <a:srgbClr val="000000"/>
                </a:solidFill>
                <a:latin typeface="Montserrat Medium"/>
              </a:rPr>
              <a:t>ing!</a:t>
            </a:r>
          </a:p>
          <a:p>
            <a:pPr marL="388618" indent="-194309" lvl="1">
              <a:lnSpc>
                <a:spcPts val="2807"/>
              </a:lnSpc>
              <a:buFont typeface="Arial"/>
              <a:buChar char="•"/>
            </a:pPr>
            <a:r>
              <a:rPr lang="en-US" sz="1799">
                <a:solidFill>
                  <a:srgbClr val="000000"/>
                </a:solidFill>
                <a:latin typeface="Montserrat Medium"/>
              </a:rPr>
              <a:t>H</a:t>
            </a:r>
            <a:r>
              <a:rPr lang="en-US" sz="1799">
                <a:solidFill>
                  <a:srgbClr val="000000"/>
                </a:solidFill>
                <a:latin typeface="Montserrat Medium"/>
              </a:rPr>
              <a:t>o</a:t>
            </a:r>
            <a:r>
              <a:rPr lang="en-US" sz="1799">
                <a:solidFill>
                  <a:srgbClr val="000000"/>
                </a:solidFill>
                <a:latin typeface="Montserrat Medium"/>
              </a:rPr>
              <a:t>meow</a:t>
            </a:r>
            <a:r>
              <a:rPr lang="en-US" sz="1799">
                <a:solidFill>
                  <a:srgbClr val="000000"/>
                </a:solidFill>
                <a:latin typeface="Montserrat Medium"/>
              </a:rPr>
              <a:t>n</a:t>
            </a:r>
            <a:r>
              <a:rPr lang="en-US" sz="1799">
                <a:solidFill>
                  <a:srgbClr val="000000"/>
                </a:solidFill>
                <a:latin typeface="Montserrat Medium"/>
              </a:rPr>
              <a:t>ership</a:t>
            </a:r>
            <a:r>
              <a:rPr lang="en-US" sz="1799">
                <a:solidFill>
                  <a:srgbClr val="000000"/>
                </a:solidFill>
                <a:latin typeface="Montserrat Medium"/>
              </a:rPr>
              <a:t> </a:t>
            </a:r>
            <a:r>
              <a:rPr lang="en-US" sz="1799">
                <a:solidFill>
                  <a:srgbClr val="000000"/>
                </a:solidFill>
                <a:latin typeface="Montserrat Medium"/>
              </a:rPr>
              <a:t>is </a:t>
            </a:r>
            <a:r>
              <a:rPr lang="en-US" sz="1799">
                <a:solidFill>
                  <a:srgbClr val="000000"/>
                </a:solidFill>
                <a:latin typeface="Montserrat Medium"/>
              </a:rPr>
              <a:t>a</a:t>
            </a:r>
            <a:r>
              <a:rPr lang="en-US" sz="1799">
                <a:solidFill>
                  <a:srgbClr val="000000"/>
                </a:solidFill>
                <a:latin typeface="Montserrat Medium"/>
              </a:rPr>
              <a:t>n</a:t>
            </a:r>
            <a:r>
              <a:rPr lang="en-US" sz="1799">
                <a:solidFill>
                  <a:srgbClr val="000000"/>
                </a:solidFill>
                <a:latin typeface="Montserrat Medium"/>
              </a:rPr>
              <a:t>d</a:t>
            </a:r>
            <a:r>
              <a:rPr lang="en-US" sz="1799">
                <a:solidFill>
                  <a:srgbClr val="000000"/>
                </a:solidFill>
                <a:latin typeface="Montserrat Medium"/>
              </a:rPr>
              <a:t> has always be</a:t>
            </a:r>
            <a:r>
              <a:rPr lang="en-US" sz="1799">
                <a:solidFill>
                  <a:srgbClr val="000000"/>
                </a:solidFill>
                <a:latin typeface="Montserrat Medium"/>
              </a:rPr>
              <a:t>e</a:t>
            </a:r>
            <a:r>
              <a:rPr lang="en-US" sz="1799">
                <a:solidFill>
                  <a:srgbClr val="000000"/>
                </a:solidFill>
                <a:latin typeface="Montserrat Medium"/>
              </a:rPr>
              <a:t>n</a:t>
            </a:r>
            <a:r>
              <a:rPr lang="en-US" sz="1799">
                <a:solidFill>
                  <a:srgbClr val="000000"/>
                </a:solidFill>
                <a:latin typeface="Montserrat Medium"/>
              </a:rPr>
              <a:t> a</a:t>
            </a:r>
            <a:r>
              <a:rPr lang="en-US" sz="1799">
                <a:solidFill>
                  <a:srgbClr val="000000"/>
                </a:solidFill>
                <a:latin typeface="Montserrat Medium"/>
              </a:rPr>
              <a:t> </a:t>
            </a:r>
            <a:r>
              <a:rPr lang="en-US" sz="1799">
                <a:solidFill>
                  <a:srgbClr val="000000"/>
                </a:solidFill>
                <a:latin typeface="Montserrat Medium"/>
              </a:rPr>
              <a:t>g</a:t>
            </a:r>
            <a:r>
              <a:rPr lang="en-US" sz="1799">
                <a:solidFill>
                  <a:srgbClr val="000000"/>
                </a:solidFill>
                <a:latin typeface="Montserrat Medium"/>
              </a:rPr>
              <a:t>r</a:t>
            </a:r>
            <a:r>
              <a:rPr lang="en-US" sz="1799">
                <a:solidFill>
                  <a:srgbClr val="000000"/>
                </a:solidFill>
                <a:latin typeface="Montserrat Medium"/>
              </a:rPr>
              <a:t>e</a:t>
            </a:r>
            <a:r>
              <a:rPr lang="en-US" sz="1799">
                <a:solidFill>
                  <a:srgbClr val="000000"/>
                </a:solidFill>
                <a:latin typeface="Montserrat Medium"/>
              </a:rPr>
              <a:t>a</a:t>
            </a:r>
            <a:r>
              <a:rPr lang="en-US" sz="1799">
                <a:solidFill>
                  <a:srgbClr val="000000"/>
                </a:solidFill>
                <a:latin typeface="Montserrat Medium"/>
              </a:rPr>
              <a:t>t</a:t>
            </a:r>
            <a:r>
              <a:rPr lang="en-US" sz="1799">
                <a:solidFill>
                  <a:srgbClr val="000000"/>
                </a:solidFill>
                <a:latin typeface="Montserrat Medium"/>
              </a:rPr>
              <a:t> way to build wealth. Over time, home prices have alway</a:t>
            </a:r>
            <a:r>
              <a:rPr lang="en-US" sz="1799">
                <a:solidFill>
                  <a:srgbClr val="000000"/>
                </a:solidFill>
                <a:latin typeface="Montserrat Medium"/>
              </a:rPr>
              <a:t>s</a:t>
            </a:r>
            <a:r>
              <a:rPr lang="en-US" sz="1799">
                <a:solidFill>
                  <a:srgbClr val="000000"/>
                </a:solidFill>
                <a:latin typeface="Montserrat Medium"/>
              </a:rPr>
              <a:t> appre</a:t>
            </a:r>
            <a:r>
              <a:rPr lang="en-US" sz="1799">
                <a:solidFill>
                  <a:srgbClr val="000000"/>
                </a:solidFill>
                <a:latin typeface="Montserrat Medium"/>
              </a:rPr>
              <a:t>cia</a:t>
            </a:r>
            <a:r>
              <a:rPr lang="en-US" sz="1799">
                <a:solidFill>
                  <a:srgbClr val="000000"/>
                </a:solidFill>
                <a:latin typeface="Montserrat Medium"/>
              </a:rPr>
              <a:t>ted in va</a:t>
            </a:r>
            <a:r>
              <a:rPr lang="en-US" sz="1799">
                <a:solidFill>
                  <a:srgbClr val="000000"/>
                </a:solidFill>
                <a:latin typeface="Montserrat Medium"/>
              </a:rPr>
              <a:t>l</a:t>
            </a:r>
            <a:r>
              <a:rPr lang="en-US" sz="1799">
                <a:solidFill>
                  <a:srgbClr val="000000"/>
                </a:solidFill>
                <a:latin typeface="Montserrat Medium"/>
              </a:rPr>
              <a:t>ue.</a:t>
            </a:r>
            <a:r>
              <a:rPr lang="en-US" sz="1799">
                <a:solidFill>
                  <a:srgbClr val="000000"/>
                </a:solidFill>
                <a:latin typeface="Montserrat Medium"/>
              </a:rPr>
              <a:t> </a:t>
            </a:r>
            <a:r>
              <a:rPr lang="en-US" sz="1799">
                <a:solidFill>
                  <a:srgbClr val="000000"/>
                </a:solidFill>
                <a:latin typeface="Montserrat Medium"/>
              </a:rPr>
              <a:t>T</a:t>
            </a:r>
            <a:r>
              <a:rPr lang="en-US" sz="1799">
                <a:solidFill>
                  <a:srgbClr val="000000"/>
                </a:solidFill>
                <a:latin typeface="Montserrat Medium"/>
              </a:rPr>
              <a:t>h</a:t>
            </a:r>
            <a:r>
              <a:rPr lang="en-US" sz="1799">
                <a:solidFill>
                  <a:srgbClr val="000000"/>
                </a:solidFill>
                <a:latin typeface="Montserrat Medium"/>
              </a:rPr>
              <a:t>is me</a:t>
            </a:r>
            <a:r>
              <a:rPr lang="en-US" sz="1799">
                <a:solidFill>
                  <a:srgbClr val="000000"/>
                </a:solidFill>
                <a:latin typeface="Montserrat Medium"/>
              </a:rPr>
              <a:t>an</a:t>
            </a:r>
            <a:r>
              <a:rPr lang="en-US" sz="1799">
                <a:solidFill>
                  <a:srgbClr val="000000"/>
                </a:solidFill>
                <a:latin typeface="Montserrat Medium"/>
              </a:rPr>
              <a:t>s that if you buy a home today, you are lik</a:t>
            </a:r>
            <a:r>
              <a:rPr lang="en-US" sz="1799">
                <a:solidFill>
                  <a:srgbClr val="000000"/>
                </a:solidFill>
                <a:latin typeface="Montserrat Medium"/>
              </a:rPr>
              <a:t>el</a:t>
            </a:r>
            <a:r>
              <a:rPr lang="en-US" sz="1799">
                <a:solidFill>
                  <a:srgbClr val="000000"/>
                </a:solidFill>
                <a:latin typeface="Montserrat Medium"/>
              </a:rPr>
              <a:t>y to make a profit if you sell it in the future.</a:t>
            </a:r>
          </a:p>
          <a:p>
            <a:pPr marL="388618" indent="-194309" lvl="1">
              <a:lnSpc>
                <a:spcPts val="2807"/>
              </a:lnSpc>
              <a:buFont typeface="Arial"/>
              <a:buChar char="•"/>
            </a:pPr>
            <a:r>
              <a:rPr lang="en-US" sz="1799">
                <a:solidFill>
                  <a:srgbClr val="000000"/>
                </a:solidFill>
                <a:latin typeface="Montserrat Medium"/>
              </a:rPr>
              <a:t>Homeownership can provide stability and peace of mind along with a sense of community and belonging.</a:t>
            </a:r>
          </a:p>
          <a:p>
            <a:pPr>
              <a:lnSpc>
                <a:spcPts val="3119"/>
              </a:lnSpc>
            </a:pPr>
          </a:p>
        </p:txBody>
      </p:sp>
      <p:sp>
        <p:nvSpPr>
          <p:cNvPr name="TextBox 6" id="6"/>
          <p:cNvSpPr txBox="true"/>
          <p:nvPr/>
        </p:nvSpPr>
        <p:spPr>
          <a:xfrm rot="0">
            <a:off x="15111889" y="750109"/>
            <a:ext cx="2147411" cy="264160"/>
          </a:xfrm>
          <a:prstGeom prst="rect">
            <a:avLst/>
          </a:prstGeom>
        </p:spPr>
        <p:txBody>
          <a:bodyPr anchor="t" rtlCol="false" tIns="0" lIns="0" bIns="0" rIns="0">
            <a:spAutoFit/>
          </a:bodyPr>
          <a:lstStyle/>
          <a:p>
            <a:pPr algn="r">
              <a:lnSpc>
                <a:spcPts val="2239"/>
              </a:lnSpc>
            </a:pPr>
            <a:r>
              <a:rPr lang="en-US" sz="1599">
                <a:solidFill>
                  <a:srgbClr val="000000"/>
                </a:solidFill>
                <a:latin typeface="Montserrat"/>
              </a:rPr>
              <a:t>DALTON WADE</a:t>
            </a:r>
          </a:p>
        </p:txBody>
      </p:sp>
      <p:sp>
        <p:nvSpPr>
          <p:cNvPr name="TextBox 7" id="7"/>
          <p:cNvSpPr txBox="true"/>
          <p:nvPr/>
        </p:nvSpPr>
        <p:spPr>
          <a:xfrm rot="0">
            <a:off x="1028700" y="750109"/>
            <a:ext cx="6154579" cy="264160"/>
          </a:xfrm>
          <a:prstGeom prst="rect">
            <a:avLst/>
          </a:prstGeom>
        </p:spPr>
        <p:txBody>
          <a:bodyPr anchor="t" rtlCol="false" tIns="0" lIns="0" bIns="0" rIns="0">
            <a:spAutoFit/>
          </a:bodyPr>
          <a:lstStyle/>
          <a:p>
            <a:pPr>
              <a:lnSpc>
                <a:spcPts val="2239"/>
              </a:lnSpc>
            </a:pPr>
            <a:r>
              <a:rPr lang="en-US" sz="1599">
                <a:solidFill>
                  <a:srgbClr val="000000"/>
                </a:solidFill>
                <a:latin typeface="Montserrat"/>
              </a:rPr>
              <a:t>BUYER AGENT PRESENTATION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250087"/>
            <a:ext cx="5870575" cy="1390650"/>
          </a:xfrm>
          <a:prstGeom prst="rect">
            <a:avLst/>
          </a:prstGeom>
        </p:spPr>
        <p:txBody>
          <a:bodyPr anchor="t" rtlCol="false" tIns="0" lIns="0" bIns="0" rIns="0">
            <a:spAutoFit/>
          </a:bodyPr>
          <a:lstStyle/>
          <a:p>
            <a:pPr>
              <a:lnSpc>
                <a:spcPts val="5400"/>
              </a:lnSpc>
            </a:pPr>
            <a:r>
              <a:rPr lang="en-US" sz="5000">
                <a:solidFill>
                  <a:srgbClr val="94AD8C"/>
                </a:solidFill>
                <a:latin typeface="Playfair Display Semi-Bold"/>
              </a:rPr>
              <a:t>What Does</a:t>
            </a:r>
          </a:p>
          <a:p>
            <a:pPr>
              <a:lnSpc>
                <a:spcPts val="5400"/>
              </a:lnSpc>
            </a:pPr>
            <a:r>
              <a:rPr lang="en-US" sz="5000">
                <a:solidFill>
                  <a:srgbClr val="94AD8C"/>
                </a:solidFill>
                <a:latin typeface="Playfair Display Semi-Bold"/>
              </a:rPr>
              <a:t>It Cost You?</a:t>
            </a:r>
          </a:p>
        </p:txBody>
      </p:sp>
      <p:sp>
        <p:nvSpPr>
          <p:cNvPr name="TextBox 3" id="3"/>
          <p:cNvSpPr txBox="true"/>
          <p:nvPr/>
        </p:nvSpPr>
        <p:spPr>
          <a:xfrm rot="0">
            <a:off x="1028700" y="3018678"/>
            <a:ext cx="7668078" cy="6346190"/>
          </a:xfrm>
          <a:prstGeom prst="rect">
            <a:avLst/>
          </a:prstGeom>
        </p:spPr>
        <p:txBody>
          <a:bodyPr anchor="t" rtlCol="false" tIns="0" lIns="0" bIns="0" rIns="0">
            <a:spAutoFit/>
          </a:bodyPr>
          <a:lstStyle/>
          <a:p>
            <a:pPr>
              <a:lnSpc>
                <a:spcPts val="3219"/>
              </a:lnSpc>
            </a:pPr>
            <a:r>
              <a:rPr lang="en-US" sz="2299">
                <a:solidFill>
                  <a:srgbClr val="000000"/>
                </a:solidFill>
                <a:latin typeface="Montserrat Bold"/>
              </a:rPr>
              <a:t>My Compensation</a:t>
            </a:r>
          </a:p>
          <a:p>
            <a:pPr>
              <a:lnSpc>
                <a:spcPts val="3219"/>
              </a:lnSpc>
            </a:pPr>
            <a:r>
              <a:rPr lang="en-US" sz="2299">
                <a:solidFill>
                  <a:srgbClr val="000000"/>
                </a:solidFill>
                <a:latin typeface="Montserrat Medium"/>
              </a:rPr>
              <a:t>Buyer’s agents are usually paid at closing by the listing agent out of the pre-agreed upon commission that the seller owes out of their proceeds. The buyer agent compensation amount is different per listing but it will be made clear up front and will be disclosed to you.</a:t>
            </a:r>
          </a:p>
          <a:p>
            <a:pPr>
              <a:lnSpc>
                <a:spcPts val="3219"/>
              </a:lnSpc>
            </a:pPr>
          </a:p>
          <a:p>
            <a:pPr>
              <a:lnSpc>
                <a:spcPts val="3219"/>
              </a:lnSpc>
            </a:pPr>
            <a:r>
              <a:rPr lang="en-US" sz="2299">
                <a:solidFill>
                  <a:srgbClr val="000000"/>
                </a:solidFill>
                <a:latin typeface="Montserrat Bold"/>
              </a:rPr>
              <a:t>If Compensation Is Not Offered</a:t>
            </a:r>
          </a:p>
          <a:p>
            <a:pPr>
              <a:lnSpc>
                <a:spcPts val="3219"/>
              </a:lnSpc>
            </a:pPr>
            <a:r>
              <a:rPr lang="en-US" sz="2299">
                <a:solidFill>
                  <a:srgbClr val="000000"/>
                </a:solidFill>
                <a:latin typeface="Montserrat Medium"/>
              </a:rPr>
              <a:t>If for any reason commission is not offered from seller (or compensation offered is below X%), you will be required to pay the difference between what you have agreed will be my commission and what the seller is offering. You will never be required to pay for a listing agent's compensation.</a:t>
            </a:r>
          </a:p>
          <a:p>
            <a:pPr>
              <a:lnSpc>
                <a:spcPts val="2799"/>
              </a:lnSpc>
            </a:pPr>
          </a:p>
        </p:txBody>
      </p:sp>
      <p:sp>
        <p:nvSpPr>
          <p:cNvPr name="AutoShape 4" id="4"/>
          <p:cNvSpPr/>
          <p:nvPr/>
        </p:nvSpPr>
        <p:spPr>
          <a:xfrm>
            <a:off x="1028700" y="6025086"/>
            <a:ext cx="6490659" cy="0"/>
          </a:xfrm>
          <a:prstGeom prst="line">
            <a:avLst/>
          </a:prstGeom>
          <a:ln cap="flat" w="19050">
            <a:solidFill>
              <a:srgbClr val="94AD8C"/>
            </a:solidFill>
            <a:prstDash val="solid"/>
            <a:headEnd type="none" len="sm" w="sm"/>
            <a:tailEnd type="none" len="sm" w="sm"/>
          </a:ln>
        </p:spPr>
      </p:sp>
      <p:sp>
        <p:nvSpPr>
          <p:cNvPr name="TextBox 5" id="5"/>
          <p:cNvSpPr txBox="true"/>
          <p:nvPr/>
        </p:nvSpPr>
        <p:spPr>
          <a:xfrm rot="0">
            <a:off x="15111889" y="750109"/>
            <a:ext cx="2147411" cy="264160"/>
          </a:xfrm>
          <a:prstGeom prst="rect">
            <a:avLst/>
          </a:prstGeom>
        </p:spPr>
        <p:txBody>
          <a:bodyPr anchor="t" rtlCol="false" tIns="0" lIns="0" bIns="0" rIns="0">
            <a:spAutoFit/>
          </a:bodyPr>
          <a:lstStyle/>
          <a:p>
            <a:pPr algn="r">
              <a:lnSpc>
                <a:spcPts val="2239"/>
              </a:lnSpc>
            </a:pPr>
            <a:r>
              <a:rPr lang="en-US" sz="1599">
                <a:solidFill>
                  <a:srgbClr val="000000"/>
                </a:solidFill>
                <a:latin typeface="Montserrat"/>
              </a:rPr>
              <a:t>DALTON WADE</a:t>
            </a:r>
          </a:p>
        </p:txBody>
      </p:sp>
      <p:grpSp>
        <p:nvGrpSpPr>
          <p:cNvPr name="Group 6" id="6"/>
          <p:cNvGrpSpPr/>
          <p:nvPr/>
        </p:nvGrpSpPr>
        <p:grpSpPr>
          <a:xfrm rot="0">
            <a:off x="9144000" y="1573937"/>
            <a:ext cx="9144000" cy="7684363"/>
            <a:chOff x="0" y="0"/>
            <a:chExt cx="12192000" cy="10245818"/>
          </a:xfrm>
        </p:grpSpPr>
        <p:pic>
          <p:nvPicPr>
            <p:cNvPr name="Picture 7" id="7"/>
            <p:cNvPicPr>
              <a:picLocks noChangeAspect="true"/>
            </p:cNvPicPr>
            <p:nvPr/>
          </p:nvPicPr>
          <p:blipFill>
            <a:blip r:embed="rId2"/>
            <a:srcRect l="10359" t="0" r="10359" b="0"/>
            <a:stretch>
              <a:fillRect/>
            </a:stretch>
          </p:blipFill>
          <p:spPr>
            <a:xfrm flipH="false" flipV="false">
              <a:off x="0" y="0"/>
              <a:ext cx="12192000" cy="10245818"/>
            </a:xfrm>
            <a:prstGeom prst="rect">
              <a:avLst/>
            </a:prstGeom>
          </p:spPr>
        </p:pic>
      </p:grpSp>
      <p:sp>
        <p:nvSpPr>
          <p:cNvPr name="TextBox 8" id="8"/>
          <p:cNvSpPr txBox="true"/>
          <p:nvPr/>
        </p:nvSpPr>
        <p:spPr>
          <a:xfrm rot="0">
            <a:off x="1028700" y="750109"/>
            <a:ext cx="6154579" cy="264160"/>
          </a:xfrm>
          <a:prstGeom prst="rect">
            <a:avLst/>
          </a:prstGeom>
        </p:spPr>
        <p:txBody>
          <a:bodyPr anchor="t" rtlCol="false" tIns="0" lIns="0" bIns="0" rIns="0">
            <a:spAutoFit/>
          </a:bodyPr>
          <a:lstStyle/>
          <a:p>
            <a:pPr>
              <a:lnSpc>
                <a:spcPts val="2239"/>
              </a:lnSpc>
            </a:pPr>
            <a:r>
              <a:rPr lang="en-US" sz="1599">
                <a:solidFill>
                  <a:srgbClr val="000000"/>
                </a:solidFill>
                <a:latin typeface="Montserrat"/>
              </a:rPr>
              <a:t>BUYER AGENT PRESENTATION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250087"/>
            <a:ext cx="4831715" cy="704850"/>
          </a:xfrm>
          <a:prstGeom prst="rect">
            <a:avLst/>
          </a:prstGeom>
        </p:spPr>
        <p:txBody>
          <a:bodyPr anchor="t" rtlCol="false" tIns="0" lIns="0" bIns="0" rIns="0">
            <a:spAutoFit/>
          </a:bodyPr>
          <a:lstStyle/>
          <a:p>
            <a:pPr>
              <a:lnSpc>
                <a:spcPts val="5400"/>
              </a:lnSpc>
            </a:pPr>
            <a:r>
              <a:rPr lang="en-US" sz="5000">
                <a:solidFill>
                  <a:srgbClr val="94AD8C"/>
                </a:solidFill>
                <a:latin typeface="Playfair Display Semi-Bold"/>
              </a:rPr>
              <a:t>In Summary</a:t>
            </a:r>
          </a:p>
        </p:txBody>
      </p:sp>
      <p:sp>
        <p:nvSpPr>
          <p:cNvPr name="TextBox 3" id="3"/>
          <p:cNvSpPr txBox="true"/>
          <p:nvPr/>
        </p:nvSpPr>
        <p:spPr>
          <a:xfrm rot="0">
            <a:off x="1028700" y="2189375"/>
            <a:ext cx="7604804" cy="7590156"/>
          </a:xfrm>
          <a:prstGeom prst="rect">
            <a:avLst/>
          </a:prstGeom>
        </p:spPr>
        <p:txBody>
          <a:bodyPr anchor="t" rtlCol="false" tIns="0" lIns="0" bIns="0" rIns="0">
            <a:spAutoFit/>
          </a:bodyPr>
          <a:lstStyle/>
          <a:p>
            <a:pPr>
              <a:lnSpc>
                <a:spcPts val="3219"/>
              </a:lnSpc>
            </a:pPr>
            <a:r>
              <a:rPr lang="en-US" sz="2299">
                <a:solidFill>
                  <a:srgbClr val="000000"/>
                </a:solidFill>
                <a:latin typeface="Montserrat"/>
              </a:rPr>
              <a:t>I’m available to you every single day</a:t>
            </a:r>
          </a:p>
          <a:p>
            <a:pPr>
              <a:lnSpc>
                <a:spcPts val="3219"/>
              </a:lnSpc>
            </a:pPr>
          </a:p>
          <a:p>
            <a:pPr>
              <a:lnSpc>
                <a:spcPts val="3219"/>
              </a:lnSpc>
            </a:pPr>
            <a:r>
              <a:rPr lang="en-US" sz="2299">
                <a:solidFill>
                  <a:srgbClr val="000000"/>
                </a:solidFill>
                <a:latin typeface="Montserrat"/>
              </a:rPr>
              <a:t>I am with you every step of the way, from showing you any amount of homes right through closing and everything in between</a:t>
            </a:r>
          </a:p>
          <a:p>
            <a:pPr>
              <a:lnSpc>
                <a:spcPts val="3219"/>
              </a:lnSpc>
            </a:pPr>
          </a:p>
          <a:p>
            <a:pPr>
              <a:lnSpc>
                <a:spcPts val="3219"/>
              </a:lnSpc>
            </a:pPr>
            <a:r>
              <a:rPr lang="en-US" sz="2299">
                <a:solidFill>
                  <a:srgbClr val="000000"/>
                </a:solidFill>
                <a:latin typeface="Montserrat"/>
              </a:rPr>
              <a:t>You will receive a great negotiator to ensure the best possible price on your new home</a:t>
            </a:r>
          </a:p>
          <a:p>
            <a:pPr>
              <a:lnSpc>
                <a:spcPts val="3219"/>
              </a:lnSpc>
            </a:pPr>
          </a:p>
          <a:p>
            <a:pPr>
              <a:lnSpc>
                <a:spcPts val="3219"/>
              </a:lnSpc>
            </a:pPr>
            <a:r>
              <a:rPr lang="en-US" sz="2299">
                <a:solidFill>
                  <a:srgbClr val="000000"/>
                </a:solidFill>
                <a:latin typeface="Montserrat"/>
              </a:rPr>
              <a:t>You will receive a customized property search sent to your inbox when they arrive on the market</a:t>
            </a:r>
          </a:p>
          <a:p>
            <a:pPr>
              <a:lnSpc>
                <a:spcPts val="3219"/>
              </a:lnSpc>
            </a:pPr>
          </a:p>
          <a:p>
            <a:pPr>
              <a:lnSpc>
                <a:spcPts val="3219"/>
              </a:lnSpc>
            </a:pPr>
            <a:r>
              <a:rPr lang="en-US" sz="2299">
                <a:solidFill>
                  <a:srgbClr val="000000"/>
                </a:solidFill>
                <a:latin typeface="Montserrat"/>
              </a:rPr>
              <a:t>Dalton Wade has an in-house title and preferred lending company available</a:t>
            </a:r>
          </a:p>
          <a:p>
            <a:pPr>
              <a:lnSpc>
                <a:spcPts val="3219"/>
              </a:lnSpc>
            </a:pPr>
          </a:p>
          <a:p>
            <a:pPr>
              <a:lnSpc>
                <a:spcPts val="3219"/>
              </a:lnSpc>
            </a:pPr>
            <a:r>
              <a:rPr lang="en-US" sz="2299">
                <a:solidFill>
                  <a:srgbClr val="000000"/>
                </a:solidFill>
                <a:latin typeface="Montserrat"/>
              </a:rPr>
              <a:t>I can find off-the-market listings through our vast internal network of DW agents</a:t>
            </a:r>
          </a:p>
          <a:p>
            <a:pPr>
              <a:lnSpc>
                <a:spcPts val="3219"/>
              </a:lnSpc>
            </a:pPr>
          </a:p>
          <a:p>
            <a:pPr>
              <a:lnSpc>
                <a:spcPts val="3219"/>
              </a:lnSpc>
            </a:pPr>
            <a:r>
              <a:rPr lang="en-US" sz="2299">
                <a:solidFill>
                  <a:srgbClr val="000000"/>
                </a:solidFill>
                <a:latin typeface="Montserrat"/>
              </a:rPr>
              <a:t>It is still a great time to buy a home!</a:t>
            </a:r>
          </a:p>
        </p:txBody>
      </p:sp>
      <p:sp>
        <p:nvSpPr>
          <p:cNvPr name="AutoShape 4" id="4"/>
          <p:cNvSpPr/>
          <p:nvPr/>
        </p:nvSpPr>
        <p:spPr>
          <a:xfrm>
            <a:off x="1028700" y="2828643"/>
            <a:ext cx="6490659" cy="0"/>
          </a:xfrm>
          <a:prstGeom prst="line">
            <a:avLst/>
          </a:prstGeom>
          <a:ln cap="flat" w="19050">
            <a:solidFill>
              <a:srgbClr val="94AD8C"/>
            </a:solidFill>
            <a:prstDash val="solid"/>
            <a:headEnd type="none" len="sm" w="sm"/>
            <a:tailEnd type="none" len="sm" w="sm"/>
          </a:ln>
        </p:spPr>
      </p:sp>
      <p:sp>
        <p:nvSpPr>
          <p:cNvPr name="AutoShape 5" id="5"/>
          <p:cNvSpPr/>
          <p:nvPr/>
        </p:nvSpPr>
        <p:spPr>
          <a:xfrm>
            <a:off x="1028700" y="4426023"/>
            <a:ext cx="6490659" cy="0"/>
          </a:xfrm>
          <a:prstGeom prst="line">
            <a:avLst/>
          </a:prstGeom>
          <a:ln cap="flat" w="19050">
            <a:solidFill>
              <a:srgbClr val="94AD8C"/>
            </a:solidFill>
            <a:prstDash val="solid"/>
            <a:headEnd type="none" len="sm" w="sm"/>
            <a:tailEnd type="none" len="sm" w="sm"/>
          </a:ln>
        </p:spPr>
      </p:sp>
      <p:sp>
        <p:nvSpPr>
          <p:cNvPr name="AutoShape 6" id="6"/>
          <p:cNvSpPr/>
          <p:nvPr/>
        </p:nvSpPr>
        <p:spPr>
          <a:xfrm>
            <a:off x="1028700" y="5631945"/>
            <a:ext cx="6490659" cy="0"/>
          </a:xfrm>
          <a:prstGeom prst="line">
            <a:avLst/>
          </a:prstGeom>
          <a:ln cap="flat" w="19050">
            <a:solidFill>
              <a:srgbClr val="94AD8C"/>
            </a:solidFill>
            <a:prstDash val="solid"/>
            <a:headEnd type="none" len="sm" w="sm"/>
            <a:tailEnd type="none" len="sm" w="sm"/>
          </a:ln>
        </p:spPr>
      </p:sp>
      <p:sp>
        <p:nvSpPr>
          <p:cNvPr name="AutoShape 7" id="7"/>
          <p:cNvSpPr/>
          <p:nvPr/>
        </p:nvSpPr>
        <p:spPr>
          <a:xfrm>
            <a:off x="1028700" y="6814020"/>
            <a:ext cx="6490659" cy="0"/>
          </a:xfrm>
          <a:prstGeom prst="line">
            <a:avLst/>
          </a:prstGeom>
          <a:ln cap="flat" w="19050">
            <a:solidFill>
              <a:srgbClr val="94AD8C"/>
            </a:solidFill>
            <a:prstDash val="solid"/>
            <a:headEnd type="none" len="sm" w="sm"/>
            <a:tailEnd type="none" len="sm" w="sm"/>
          </a:ln>
        </p:spPr>
      </p:sp>
      <p:sp>
        <p:nvSpPr>
          <p:cNvPr name="AutoShape 8" id="8"/>
          <p:cNvSpPr/>
          <p:nvPr/>
        </p:nvSpPr>
        <p:spPr>
          <a:xfrm>
            <a:off x="1028700" y="7990111"/>
            <a:ext cx="6490659" cy="0"/>
          </a:xfrm>
          <a:prstGeom prst="line">
            <a:avLst/>
          </a:prstGeom>
          <a:ln cap="flat" w="19050">
            <a:solidFill>
              <a:srgbClr val="94AD8C"/>
            </a:solidFill>
            <a:prstDash val="solid"/>
            <a:headEnd type="none" len="sm" w="sm"/>
            <a:tailEnd type="none" len="sm" w="sm"/>
          </a:ln>
        </p:spPr>
      </p:sp>
      <p:sp>
        <p:nvSpPr>
          <p:cNvPr name="AutoShape 9" id="9"/>
          <p:cNvSpPr/>
          <p:nvPr/>
        </p:nvSpPr>
        <p:spPr>
          <a:xfrm>
            <a:off x="1028700" y="9248775"/>
            <a:ext cx="6490659" cy="0"/>
          </a:xfrm>
          <a:prstGeom prst="line">
            <a:avLst/>
          </a:prstGeom>
          <a:ln cap="flat" w="19050">
            <a:solidFill>
              <a:srgbClr val="94AD8C"/>
            </a:solidFill>
            <a:prstDash val="solid"/>
            <a:headEnd type="none" len="sm" w="sm"/>
            <a:tailEnd type="none" len="sm" w="sm"/>
          </a:ln>
        </p:spPr>
      </p:sp>
      <p:grpSp>
        <p:nvGrpSpPr>
          <p:cNvPr name="Group 10" id="10"/>
          <p:cNvGrpSpPr/>
          <p:nvPr/>
        </p:nvGrpSpPr>
        <p:grpSpPr>
          <a:xfrm rot="0">
            <a:off x="9147205" y="0"/>
            <a:ext cx="4490819" cy="5499646"/>
            <a:chOff x="0" y="0"/>
            <a:chExt cx="5987759" cy="7332862"/>
          </a:xfrm>
        </p:grpSpPr>
        <p:pic>
          <p:nvPicPr>
            <p:cNvPr name="Picture 11" id="11"/>
            <p:cNvPicPr>
              <a:picLocks noChangeAspect="true"/>
            </p:cNvPicPr>
            <p:nvPr/>
          </p:nvPicPr>
          <p:blipFill>
            <a:blip r:embed="rId2"/>
            <a:srcRect l="45698" t="0" r="0" b="0"/>
            <a:stretch>
              <a:fillRect/>
            </a:stretch>
          </p:blipFill>
          <p:spPr>
            <a:xfrm flipH="false" flipV="false">
              <a:off x="0" y="0"/>
              <a:ext cx="5987759" cy="7332862"/>
            </a:xfrm>
            <a:prstGeom prst="rect">
              <a:avLst/>
            </a:prstGeom>
          </p:spPr>
        </p:pic>
      </p:grpSp>
      <p:grpSp>
        <p:nvGrpSpPr>
          <p:cNvPr name="Group 12" id="12"/>
          <p:cNvGrpSpPr/>
          <p:nvPr/>
        </p:nvGrpSpPr>
        <p:grpSpPr>
          <a:xfrm rot="0">
            <a:off x="13971399" y="1619788"/>
            <a:ext cx="4316601" cy="5499646"/>
            <a:chOff x="0" y="0"/>
            <a:chExt cx="5755468" cy="7332862"/>
          </a:xfrm>
        </p:grpSpPr>
        <p:pic>
          <p:nvPicPr>
            <p:cNvPr name="Picture 13" id="13"/>
            <p:cNvPicPr>
              <a:picLocks noChangeAspect="true"/>
            </p:cNvPicPr>
            <p:nvPr/>
          </p:nvPicPr>
          <p:blipFill>
            <a:blip r:embed="rId3"/>
            <a:srcRect l="1018" t="0" r="41213" b="0"/>
            <a:stretch>
              <a:fillRect/>
            </a:stretch>
          </p:blipFill>
          <p:spPr>
            <a:xfrm flipH="false" flipV="false">
              <a:off x="0" y="0"/>
              <a:ext cx="5755468" cy="7332862"/>
            </a:xfrm>
            <a:prstGeom prst="rect">
              <a:avLst/>
            </a:prstGeom>
          </p:spPr>
        </p:pic>
      </p:grpSp>
      <p:grpSp>
        <p:nvGrpSpPr>
          <p:cNvPr name="Group 14" id="14"/>
          <p:cNvGrpSpPr/>
          <p:nvPr/>
        </p:nvGrpSpPr>
        <p:grpSpPr>
          <a:xfrm rot="0">
            <a:off x="9147205" y="5766228"/>
            <a:ext cx="4490819" cy="4085815"/>
            <a:chOff x="0" y="0"/>
            <a:chExt cx="5987759" cy="5447753"/>
          </a:xfrm>
        </p:grpSpPr>
        <p:pic>
          <p:nvPicPr>
            <p:cNvPr name="Picture 15" id="15"/>
            <p:cNvPicPr>
              <a:picLocks noChangeAspect="true"/>
            </p:cNvPicPr>
            <p:nvPr/>
          </p:nvPicPr>
          <p:blipFill>
            <a:blip r:embed="rId4"/>
            <a:srcRect l="26770" t="0" r="0" b="0"/>
            <a:stretch>
              <a:fillRect/>
            </a:stretch>
          </p:blipFill>
          <p:spPr>
            <a:xfrm flipH="false" flipV="false">
              <a:off x="0" y="0"/>
              <a:ext cx="5987759" cy="5447753"/>
            </a:xfrm>
            <a:prstGeom prst="rect">
              <a:avLst/>
            </a:prstGeom>
          </p:spPr>
        </p:pic>
      </p:grpSp>
      <p:grpSp>
        <p:nvGrpSpPr>
          <p:cNvPr name="Group 16" id="16"/>
          <p:cNvGrpSpPr/>
          <p:nvPr/>
        </p:nvGrpSpPr>
        <p:grpSpPr>
          <a:xfrm rot="0">
            <a:off x="13971399" y="7386016"/>
            <a:ext cx="4316601" cy="2900984"/>
            <a:chOff x="0" y="0"/>
            <a:chExt cx="5755468" cy="3867978"/>
          </a:xfrm>
        </p:grpSpPr>
        <p:pic>
          <p:nvPicPr>
            <p:cNvPr name="Picture 17" id="17"/>
            <p:cNvPicPr>
              <a:picLocks noChangeAspect="true"/>
            </p:cNvPicPr>
            <p:nvPr/>
          </p:nvPicPr>
          <p:blipFill>
            <a:blip r:embed="rId5"/>
            <a:srcRect l="338" t="0" r="338" b="0"/>
            <a:stretch>
              <a:fillRect/>
            </a:stretch>
          </p:blipFill>
          <p:spPr>
            <a:xfrm flipH="false" flipV="false">
              <a:off x="0" y="0"/>
              <a:ext cx="5755468" cy="3867978"/>
            </a:xfrm>
            <a:prstGeom prst="rect">
              <a:avLst/>
            </a:prstGeom>
          </p:spPr>
        </p:pic>
      </p:grpSp>
      <p:sp>
        <p:nvSpPr>
          <p:cNvPr name="TextBox 18" id="18"/>
          <p:cNvSpPr txBox="true"/>
          <p:nvPr/>
        </p:nvSpPr>
        <p:spPr>
          <a:xfrm rot="0">
            <a:off x="15111889" y="750109"/>
            <a:ext cx="2147411" cy="264160"/>
          </a:xfrm>
          <a:prstGeom prst="rect">
            <a:avLst/>
          </a:prstGeom>
        </p:spPr>
        <p:txBody>
          <a:bodyPr anchor="t" rtlCol="false" tIns="0" lIns="0" bIns="0" rIns="0">
            <a:spAutoFit/>
          </a:bodyPr>
          <a:lstStyle/>
          <a:p>
            <a:pPr algn="r">
              <a:lnSpc>
                <a:spcPts val="2239"/>
              </a:lnSpc>
            </a:pPr>
            <a:r>
              <a:rPr lang="en-US" sz="1599">
                <a:solidFill>
                  <a:srgbClr val="000000"/>
                </a:solidFill>
                <a:latin typeface="Montserrat"/>
              </a:rPr>
              <a:t>DALTON WADE</a:t>
            </a:r>
          </a:p>
        </p:txBody>
      </p:sp>
      <p:sp>
        <p:nvSpPr>
          <p:cNvPr name="TextBox 19" id="19"/>
          <p:cNvSpPr txBox="true"/>
          <p:nvPr/>
        </p:nvSpPr>
        <p:spPr>
          <a:xfrm rot="0">
            <a:off x="1028700" y="750109"/>
            <a:ext cx="6154579" cy="264160"/>
          </a:xfrm>
          <a:prstGeom prst="rect">
            <a:avLst/>
          </a:prstGeom>
        </p:spPr>
        <p:txBody>
          <a:bodyPr anchor="t" rtlCol="false" tIns="0" lIns="0" bIns="0" rIns="0">
            <a:spAutoFit/>
          </a:bodyPr>
          <a:lstStyle/>
          <a:p>
            <a:pPr>
              <a:lnSpc>
                <a:spcPts val="2239"/>
              </a:lnSpc>
            </a:pPr>
            <a:r>
              <a:rPr lang="en-US" sz="1599">
                <a:solidFill>
                  <a:srgbClr val="000000"/>
                </a:solidFill>
                <a:latin typeface="Montserrat"/>
              </a:rPr>
              <a:t>BUYER AGENT PRESENTATION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DAF0JwZs8_o</dc:identifier>
  <dcterms:modified xsi:type="dcterms:W3CDTF">2011-08-01T06:04:30Z</dcterms:modified>
  <cp:revision>1</cp:revision>
  <dc:title>Buyer Agent Presentation PowerPoint</dc:title>
</cp:coreProperties>
</file>