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Montserrat" pitchFamily="2" charset="77"/>
      <p:regular r:id="rId20"/>
      <p:bold r:id="rId21"/>
      <p:italic r:id="rId22"/>
      <p:boldItalic r:id="rId23"/>
    </p:embeddedFont>
    <p:embeddedFont>
      <p:font typeface="Montserrat Bold" pitchFamily="2" charset="77"/>
      <p:regular r:id="rId24"/>
      <p:bold r:id="rId25"/>
      <p:italic r:id="rId26"/>
      <p:boldItalic r:id="rId27"/>
    </p:embeddedFont>
    <p:embeddedFont>
      <p:font typeface="Montserrat Medium" pitchFamily="2" charset="77"/>
      <p:regular r:id="rId28"/>
      <p:italic r:id="rId29"/>
    </p:embeddedFont>
    <p:embeddedFont>
      <p:font typeface="Montserrat Semi-Bold" pitchFamily="2" charset="77"/>
      <p:regular r:id="rId30"/>
      <p:bold r:id="rId31"/>
      <p:italic r:id="rId32"/>
      <p:boldItalic r:id="rId33"/>
    </p:embeddedFont>
    <p:embeddedFont>
      <p:font typeface="Playfair Display" pitchFamily="2" charset="77"/>
      <p:regular r:id="rId34"/>
      <p:bold r:id="rId35"/>
      <p:italic r:id="rId36"/>
      <p:boldItalic r:id="rId37"/>
    </p:embeddedFont>
    <p:embeddedFont>
      <p:font typeface="Playfair Display Bold" pitchFamily="2" charset="77"/>
      <p:regular r:id="rId38"/>
      <p:bold r:id="rId39"/>
      <p:italic r:id="rId40"/>
      <p:boldItalic r:id="rId41"/>
    </p:embeddedFont>
    <p:embeddedFont>
      <p:font typeface="Playfair Display Bold Italics" pitchFamily="2" charset="77"/>
      <p:regular r:id="rId42"/>
      <p:bold r:id="rId43"/>
      <p:italic r:id="rId44"/>
      <p:boldItalic r:id="rId45"/>
    </p:embeddedFont>
    <p:embeddedFont>
      <p:font typeface="Playfair Display Italics" pitchFamily="2" charset="77"/>
      <p:regular r:id="rId46"/>
      <p:bold r:id="rId47"/>
      <p:italic r:id="rId48"/>
      <p:boldItalic r:id="rId49"/>
    </p:embeddedFont>
    <p:embeddedFont>
      <p:font typeface="Playfair Display Semi-Bold" pitchFamily="2" charset="77"/>
      <p:regular r:id="rId50"/>
      <p:bold r:id="rId51"/>
      <p:italic r:id="rId52"/>
      <p:boldItalic r:id="rId53"/>
    </p:embeddedFont>
    <p:embeddedFont>
      <p:font typeface="Playfair Display Semi-Bold Italics" pitchFamily="2" charset="77"/>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7" autoAdjust="0"/>
    <p:restoredTop sz="94602" autoAdjust="0"/>
  </p:normalViewPr>
  <p:slideViewPr>
    <p:cSldViewPr>
      <p:cViewPr varScale="1">
        <p:scale>
          <a:sx n="85" d="100"/>
          <a:sy n="85" d="100"/>
        </p:scale>
        <p:origin x="210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font" Target="fonts/font27.fntdata"/><Relationship Id="rId47" Type="http://schemas.openxmlformats.org/officeDocument/2006/relationships/font" Target="fonts/font32.fntdata"/><Relationship Id="rId50" Type="http://schemas.openxmlformats.org/officeDocument/2006/relationships/font" Target="fonts/font35.fntdata"/><Relationship Id="rId55" Type="http://schemas.openxmlformats.org/officeDocument/2006/relationships/font" Target="fonts/font4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1.fntdata"/><Relationship Id="rId29" Type="http://schemas.openxmlformats.org/officeDocument/2006/relationships/font" Target="fonts/font14.fntdata"/><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45" Type="http://schemas.openxmlformats.org/officeDocument/2006/relationships/font" Target="fonts/font30.fntdata"/><Relationship Id="rId53" Type="http://schemas.openxmlformats.org/officeDocument/2006/relationships/font" Target="fonts/font3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font" Target="fonts/font4.fntdata"/><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font" Target="fonts/font28.fntdata"/><Relationship Id="rId48" Type="http://schemas.openxmlformats.org/officeDocument/2006/relationships/font" Target="fonts/font33.fntdata"/><Relationship Id="rId56" Type="http://schemas.openxmlformats.org/officeDocument/2006/relationships/font" Target="fonts/font41.fntdata"/><Relationship Id="rId8" Type="http://schemas.openxmlformats.org/officeDocument/2006/relationships/slide" Target="slides/slide7.xml"/><Relationship Id="rId51" Type="http://schemas.openxmlformats.org/officeDocument/2006/relationships/font" Target="fonts/font3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46" Type="http://schemas.openxmlformats.org/officeDocument/2006/relationships/font" Target="fonts/font31.fntdata"/><Relationship Id="rId59" Type="http://schemas.openxmlformats.org/officeDocument/2006/relationships/viewProps" Target="viewProps.xml"/><Relationship Id="rId20" Type="http://schemas.openxmlformats.org/officeDocument/2006/relationships/font" Target="fonts/font5.fntdata"/><Relationship Id="rId41" Type="http://schemas.openxmlformats.org/officeDocument/2006/relationships/font" Target="fonts/font26.fntdata"/><Relationship Id="rId54" Type="http://schemas.openxmlformats.org/officeDocument/2006/relationships/font" Target="fonts/font3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49" Type="http://schemas.openxmlformats.org/officeDocument/2006/relationships/font" Target="fonts/font34.fntdata"/><Relationship Id="rId57" Type="http://schemas.openxmlformats.org/officeDocument/2006/relationships/font" Target="fonts/font42.fntdata"/><Relationship Id="rId10" Type="http://schemas.openxmlformats.org/officeDocument/2006/relationships/slide" Target="slides/slide9.xml"/><Relationship Id="rId31" Type="http://schemas.openxmlformats.org/officeDocument/2006/relationships/font" Target="fonts/font16.fntdata"/><Relationship Id="rId44" Type="http://schemas.openxmlformats.org/officeDocument/2006/relationships/font" Target="fonts/font29.fntdata"/><Relationship Id="rId52" Type="http://schemas.openxmlformats.org/officeDocument/2006/relationships/font" Target="fonts/font3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hyperlink" Target="mailto:claren.jokela@daltonwade.com"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AD8C"/>
        </a:solidFill>
        <a:effectLst/>
      </p:bgPr>
    </p:bg>
    <p:spTree>
      <p:nvGrpSpPr>
        <p:cNvPr id="1" name=""/>
        <p:cNvGrpSpPr/>
        <p:nvPr/>
      </p:nvGrpSpPr>
      <p:grpSpPr>
        <a:xfrm>
          <a:off x="0" y="0"/>
          <a:ext cx="0" cy="0"/>
          <a:chOff x="0" y="0"/>
          <a:chExt cx="0" cy="0"/>
        </a:xfrm>
      </p:grpSpPr>
      <p:sp>
        <p:nvSpPr>
          <p:cNvPr id="2" name="Freeform 2"/>
          <p:cNvSpPr/>
          <p:nvPr/>
        </p:nvSpPr>
        <p:spPr>
          <a:xfrm>
            <a:off x="4786396" y="1184772"/>
            <a:ext cx="8715207" cy="3109714"/>
          </a:xfrm>
          <a:custGeom>
            <a:avLst/>
            <a:gdLst/>
            <a:ahLst/>
            <a:cxnLst/>
            <a:rect l="l" t="t" r="r" b="b"/>
            <a:pathLst>
              <a:path w="8715207" h="3109714">
                <a:moveTo>
                  <a:pt x="0" y="0"/>
                </a:moveTo>
                <a:lnTo>
                  <a:pt x="8715208" y="0"/>
                </a:lnTo>
                <a:lnTo>
                  <a:pt x="8715208" y="3109714"/>
                </a:lnTo>
                <a:lnTo>
                  <a:pt x="0" y="3109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4674304" y="5433179"/>
            <a:ext cx="8939391" cy="2972053"/>
          </a:xfrm>
          <a:prstGeom prst="rect">
            <a:avLst/>
          </a:prstGeom>
        </p:spPr>
        <p:txBody>
          <a:bodyPr lIns="0" tIns="0" rIns="0" bIns="0" rtlCol="0" anchor="t">
            <a:spAutoFit/>
          </a:bodyPr>
          <a:lstStyle/>
          <a:p>
            <a:pPr algn="ctr">
              <a:lnSpc>
                <a:spcPts val="4956"/>
              </a:lnSpc>
            </a:pPr>
            <a:r>
              <a:rPr lang="en-US" sz="2800">
                <a:solidFill>
                  <a:srgbClr val="FFFFFF"/>
                </a:solidFill>
                <a:latin typeface="Montserrat Medium"/>
              </a:rPr>
              <a:t>PRESENTED BY:</a:t>
            </a:r>
          </a:p>
          <a:p>
            <a:pPr algn="ctr">
              <a:lnSpc>
                <a:spcPts val="6629"/>
              </a:lnSpc>
            </a:pPr>
            <a:r>
              <a:rPr lang="en-US" sz="5099">
                <a:solidFill>
                  <a:srgbClr val="FFFFFF"/>
                </a:solidFill>
                <a:latin typeface="Montserrat Medium"/>
              </a:rPr>
              <a:t>Agent Name</a:t>
            </a:r>
          </a:p>
          <a:p>
            <a:pPr algn="ctr">
              <a:lnSpc>
                <a:spcPts val="3640"/>
              </a:lnSpc>
            </a:pPr>
            <a:r>
              <a:rPr lang="en-US" sz="2800">
                <a:solidFill>
                  <a:srgbClr val="FFFFFF"/>
                </a:solidFill>
                <a:latin typeface="Montserrat Medium"/>
              </a:rPr>
              <a:t>Email Address</a:t>
            </a:r>
          </a:p>
          <a:p>
            <a:pPr algn="ctr">
              <a:lnSpc>
                <a:spcPts val="3640"/>
              </a:lnSpc>
            </a:pPr>
            <a:r>
              <a:rPr lang="en-US" sz="2800">
                <a:solidFill>
                  <a:srgbClr val="FFFFFF"/>
                </a:solidFill>
                <a:latin typeface="Montserrat Medium"/>
              </a:rPr>
              <a:t>Phone Number</a:t>
            </a:r>
          </a:p>
          <a:p>
            <a:pPr algn="ctr">
              <a:lnSpc>
                <a:spcPts val="4550"/>
              </a:lnSpc>
            </a:pPr>
            <a:endParaRPr lang="en-US" sz="2800">
              <a:solidFill>
                <a:srgbClr val="FFFFFF"/>
              </a:solidFill>
              <a:latin typeface="Montserrat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50087"/>
            <a:ext cx="4431665" cy="704850"/>
          </a:xfrm>
          <a:prstGeom prst="rect">
            <a:avLst/>
          </a:prstGeom>
        </p:spPr>
        <p:txBody>
          <a:bodyPr lIns="0" tIns="0" rIns="0" bIns="0" rtlCol="0" anchor="t">
            <a:spAutoFit/>
          </a:bodyPr>
          <a:lstStyle/>
          <a:p>
            <a:pPr>
              <a:lnSpc>
                <a:spcPts val="5400"/>
              </a:lnSpc>
            </a:pPr>
            <a:r>
              <a:rPr lang="en-US" sz="5000">
                <a:solidFill>
                  <a:srgbClr val="94AD8C"/>
                </a:solidFill>
                <a:latin typeface="Playfair Display Semi-Bold"/>
              </a:rPr>
              <a:t>Open Houses</a:t>
            </a:r>
          </a:p>
        </p:txBody>
      </p:sp>
      <p:sp>
        <p:nvSpPr>
          <p:cNvPr id="3" name="TextBox 3"/>
          <p:cNvSpPr txBox="1"/>
          <p:nvPr/>
        </p:nvSpPr>
        <p:spPr>
          <a:xfrm>
            <a:off x="1028700" y="750109"/>
            <a:ext cx="3358484" cy="264160"/>
          </a:xfrm>
          <a:prstGeom prst="rect">
            <a:avLst/>
          </a:prstGeom>
        </p:spPr>
        <p:txBody>
          <a:bodyPr lIns="0" tIns="0" rIns="0" bIns="0" rtlCol="0" anchor="t">
            <a:spAutoFit/>
          </a:bodyPr>
          <a:lstStyle/>
          <a:p>
            <a:pPr>
              <a:lnSpc>
                <a:spcPts val="2239"/>
              </a:lnSpc>
            </a:pPr>
            <a:r>
              <a:rPr lang="en-US" sz="1599">
                <a:solidFill>
                  <a:srgbClr val="000000"/>
                </a:solidFill>
                <a:latin typeface="Montserrat"/>
              </a:rPr>
              <a:t>LISTING PRESENTATION</a:t>
            </a:r>
          </a:p>
        </p:txBody>
      </p:sp>
      <p:sp>
        <p:nvSpPr>
          <p:cNvPr id="4" name="TextBox 4"/>
          <p:cNvSpPr txBox="1"/>
          <p:nvPr/>
        </p:nvSpPr>
        <p:spPr>
          <a:xfrm>
            <a:off x="1028700" y="3569079"/>
            <a:ext cx="6716969" cy="4789806"/>
          </a:xfrm>
          <a:prstGeom prst="rect">
            <a:avLst/>
          </a:prstGeom>
        </p:spPr>
        <p:txBody>
          <a:bodyPr lIns="0" tIns="0" rIns="0" bIns="0" rtlCol="0" anchor="t">
            <a:spAutoFit/>
          </a:bodyPr>
          <a:lstStyle/>
          <a:p>
            <a:pPr>
              <a:lnSpc>
                <a:spcPts val="3219"/>
              </a:lnSpc>
            </a:pPr>
            <a:r>
              <a:rPr lang="en-US" sz="2299">
                <a:solidFill>
                  <a:srgbClr val="000000"/>
                </a:solidFill>
                <a:latin typeface="Montserrat"/>
              </a:rPr>
              <a:t>WEEK 1</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WEEK 2</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WEEK 3</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WEEK 4</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WEEK 5</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WEEK 6</a:t>
            </a:r>
          </a:p>
          <a:p>
            <a:pPr>
              <a:lnSpc>
                <a:spcPts val="3219"/>
              </a:lnSpc>
            </a:pPr>
            <a:endParaRPr lang="en-US" sz="2299">
              <a:solidFill>
                <a:srgbClr val="000000"/>
              </a:solidFill>
              <a:latin typeface="Montserrat"/>
            </a:endParaRPr>
          </a:p>
        </p:txBody>
      </p:sp>
      <p:sp>
        <p:nvSpPr>
          <p:cNvPr id="5" name="AutoShape 5"/>
          <p:cNvSpPr/>
          <p:nvPr/>
        </p:nvSpPr>
        <p:spPr>
          <a:xfrm>
            <a:off x="1028700" y="4197541"/>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6" name="AutoShape 6"/>
          <p:cNvSpPr/>
          <p:nvPr/>
        </p:nvSpPr>
        <p:spPr>
          <a:xfrm>
            <a:off x="1028700" y="4977122"/>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7" name="AutoShape 7"/>
          <p:cNvSpPr/>
          <p:nvPr/>
        </p:nvSpPr>
        <p:spPr>
          <a:xfrm>
            <a:off x="1028700" y="5756703"/>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8" name="AutoShape 8"/>
          <p:cNvSpPr/>
          <p:nvPr/>
        </p:nvSpPr>
        <p:spPr>
          <a:xfrm>
            <a:off x="1028700" y="6536285"/>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9" name="AutoShape 9"/>
          <p:cNvSpPr/>
          <p:nvPr/>
        </p:nvSpPr>
        <p:spPr>
          <a:xfrm>
            <a:off x="1028700" y="7315866"/>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10" name="AutoShape 10"/>
          <p:cNvSpPr/>
          <p:nvPr/>
        </p:nvSpPr>
        <p:spPr>
          <a:xfrm>
            <a:off x="1028700" y="8095447"/>
            <a:ext cx="6490659" cy="0"/>
          </a:xfrm>
          <a:prstGeom prst="line">
            <a:avLst/>
          </a:prstGeom>
          <a:ln w="19050" cap="flat">
            <a:solidFill>
              <a:srgbClr val="94AD8C"/>
            </a:solidFill>
            <a:prstDash val="solid"/>
            <a:headEnd type="none" w="sm" len="sm"/>
            <a:tailEnd type="none" w="sm" len="sm"/>
          </a:ln>
        </p:spPr>
        <p:txBody>
          <a:bodyPr/>
          <a:lstStyle/>
          <a:p>
            <a:endParaRPr lang="en-US"/>
          </a:p>
        </p:txBody>
      </p:sp>
      <p:grpSp>
        <p:nvGrpSpPr>
          <p:cNvPr id="11" name="Group 11"/>
          <p:cNvGrpSpPr/>
          <p:nvPr/>
        </p:nvGrpSpPr>
        <p:grpSpPr>
          <a:xfrm>
            <a:off x="9144000" y="1573937"/>
            <a:ext cx="9144000" cy="7684363"/>
            <a:chOff x="0" y="0"/>
            <a:chExt cx="12192000" cy="10245818"/>
          </a:xfrm>
        </p:grpSpPr>
        <p:pic>
          <p:nvPicPr>
            <p:cNvPr id="12" name="Picture 12"/>
            <p:cNvPicPr>
              <a:picLocks noChangeAspect="1"/>
            </p:cNvPicPr>
            <p:nvPr/>
          </p:nvPicPr>
          <p:blipFill>
            <a:blip r:embed="rId2"/>
            <a:srcRect t="14553" b="14553"/>
            <a:stretch>
              <a:fillRect/>
            </a:stretch>
          </p:blipFill>
          <p:spPr>
            <a:xfrm>
              <a:off x="0" y="0"/>
              <a:ext cx="12192000" cy="10245818"/>
            </a:xfrm>
            <a:prstGeom prst="rect">
              <a:avLst/>
            </a:prstGeom>
          </p:spPr>
        </p:pic>
      </p:grpSp>
      <p:sp>
        <p:nvSpPr>
          <p:cNvPr id="13" name="TextBox 13"/>
          <p:cNvSpPr txBox="1"/>
          <p:nvPr/>
        </p:nvSpPr>
        <p:spPr>
          <a:xfrm>
            <a:off x="1028700" y="2226337"/>
            <a:ext cx="3358484" cy="1160526"/>
          </a:xfrm>
          <a:prstGeom prst="rect">
            <a:avLst/>
          </a:prstGeom>
        </p:spPr>
        <p:txBody>
          <a:bodyPr lIns="0" tIns="0" rIns="0" bIns="0" rtlCol="0" anchor="t">
            <a:spAutoFit/>
          </a:bodyPr>
          <a:lstStyle/>
          <a:p>
            <a:pPr>
              <a:lnSpc>
                <a:spcPts val="3102"/>
              </a:lnSpc>
            </a:pPr>
            <a:r>
              <a:rPr lang="en-US" sz="2200">
                <a:solidFill>
                  <a:srgbClr val="94AD8C"/>
                </a:solidFill>
                <a:latin typeface="Montserrat Bold"/>
              </a:rPr>
              <a:t>SCHEDULE OF OPEN HOUSES</a:t>
            </a:r>
          </a:p>
          <a:p>
            <a:pPr>
              <a:lnSpc>
                <a:spcPts val="3102"/>
              </a:lnSpc>
            </a:pPr>
            <a:endParaRPr lang="en-US" sz="2200">
              <a:solidFill>
                <a:srgbClr val="94AD8C"/>
              </a:solidFill>
              <a:latin typeface="Montserrat Bold"/>
            </a:endParaRPr>
          </a:p>
        </p:txBody>
      </p:sp>
      <p:sp>
        <p:nvSpPr>
          <p:cNvPr id="14" name="TextBox 14"/>
          <p:cNvSpPr txBox="1"/>
          <p:nvPr/>
        </p:nvSpPr>
        <p:spPr>
          <a:xfrm>
            <a:off x="1028700" y="8311259"/>
            <a:ext cx="6716969" cy="1189356"/>
          </a:xfrm>
          <a:prstGeom prst="rect">
            <a:avLst/>
          </a:prstGeom>
        </p:spPr>
        <p:txBody>
          <a:bodyPr lIns="0" tIns="0" rIns="0" bIns="0" rtlCol="0" anchor="t">
            <a:spAutoFit/>
          </a:bodyPr>
          <a:lstStyle/>
          <a:p>
            <a:pPr>
              <a:lnSpc>
                <a:spcPts val="3219"/>
              </a:lnSpc>
            </a:pPr>
            <a:r>
              <a:rPr lang="en-US" sz="2299">
                <a:solidFill>
                  <a:srgbClr val="94AD8C"/>
                </a:solidFill>
                <a:latin typeface="Montserrat Bold"/>
              </a:rPr>
              <a:t>All open houses are conducted</a:t>
            </a:r>
          </a:p>
          <a:p>
            <a:pPr>
              <a:lnSpc>
                <a:spcPts val="3219"/>
              </a:lnSpc>
            </a:pPr>
            <a:r>
              <a:rPr lang="en-US" sz="2299">
                <a:solidFill>
                  <a:srgbClr val="94AD8C"/>
                </a:solidFill>
                <a:latin typeface="Montserrat Bold"/>
              </a:rPr>
              <a:t>by either myself or by a Licensed </a:t>
            </a:r>
          </a:p>
          <a:p>
            <a:pPr>
              <a:lnSpc>
                <a:spcPts val="3219"/>
              </a:lnSpc>
            </a:pPr>
            <a:r>
              <a:rPr lang="en-US" sz="2299">
                <a:solidFill>
                  <a:srgbClr val="94AD8C"/>
                </a:solidFill>
                <a:latin typeface="Montserrat Bold"/>
              </a:rPr>
              <a:t>Dalton Wade Agent.</a:t>
            </a:r>
          </a:p>
        </p:txBody>
      </p:sp>
      <p:sp>
        <p:nvSpPr>
          <p:cNvPr id="15" name="TextBox 15"/>
          <p:cNvSpPr txBox="1"/>
          <p:nvPr/>
        </p:nvSpPr>
        <p:spPr>
          <a:xfrm>
            <a:off x="15111889" y="750109"/>
            <a:ext cx="2147411" cy="264160"/>
          </a:xfrm>
          <a:prstGeom prst="rect">
            <a:avLst/>
          </a:prstGeom>
        </p:spPr>
        <p:txBody>
          <a:bodyPr lIns="0" tIns="0" rIns="0" bIns="0" rtlCol="0" anchor="t">
            <a:spAutoFit/>
          </a:bodyPr>
          <a:lstStyle/>
          <a:p>
            <a:pPr algn="r">
              <a:lnSpc>
                <a:spcPts val="2239"/>
              </a:lnSpc>
            </a:pPr>
            <a:r>
              <a:rPr lang="en-US" sz="1599">
                <a:solidFill>
                  <a:srgbClr val="000000"/>
                </a:solidFill>
                <a:latin typeface="Montserrat"/>
              </a:rPr>
              <a:t>DALTON WADE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573937"/>
            <a:ext cx="9144000" cy="7684363"/>
            <a:chOff x="0" y="0"/>
            <a:chExt cx="12192000" cy="10245818"/>
          </a:xfrm>
        </p:grpSpPr>
        <p:pic>
          <p:nvPicPr>
            <p:cNvPr id="3" name="Picture 3"/>
            <p:cNvPicPr>
              <a:picLocks noChangeAspect="1"/>
            </p:cNvPicPr>
            <p:nvPr/>
          </p:nvPicPr>
          <p:blipFill>
            <a:blip r:embed="rId2"/>
            <a:srcRect l="30820" t="6452" r="16007" b="26630"/>
            <a:stretch>
              <a:fillRect/>
            </a:stretch>
          </p:blipFill>
          <p:spPr>
            <a:xfrm>
              <a:off x="0" y="0"/>
              <a:ext cx="12192000" cy="10245818"/>
            </a:xfrm>
            <a:prstGeom prst="rect">
              <a:avLst/>
            </a:prstGeom>
          </p:spPr>
        </p:pic>
      </p:grpSp>
      <p:sp>
        <p:nvSpPr>
          <p:cNvPr id="4" name="Freeform 4"/>
          <p:cNvSpPr/>
          <p:nvPr/>
        </p:nvSpPr>
        <p:spPr>
          <a:xfrm>
            <a:off x="1028700" y="2889394"/>
            <a:ext cx="3124061" cy="3124061"/>
          </a:xfrm>
          <a:custGeom>
            <a:avLst/>
            <a:gdLst/>
            <a:ahLst/>
            <a:cxnLst/>
            <a:rect l="l" t="t" r="r" b="b"/>
            <a:pathLst>
              <a:path w="3124061" h="3124061">
                <a:moveTo>
                  <a:pt x="0" y="0"/>
                </a:moveTo>
                <a:lnTo>
                  <a:pt x="3124061" y="0"/>
                </a:lnTo>
                <a:lnTo>
                  <a:pt x="3124061" y="3124062"/>
                </a:lnTo>
                <a:lnTo>
                  <a:pt x="0" y="3124062"/>
                </a:lnTo>
                <a:lnTo>
                  <a:pt x="0" y="0"/>
                </a:lnTo>
                <a:close/>
              </a:path>
            </a:pathLst>
          </a:custGeom>
          <a:blipFill>
            <a:blip r:embed="rId3"/>
            <a:stretch>
              <a:fillRect/>
            </a:stretch>
          </a:blipFill>
        </p:spPr>
        <p:txBody>
          <a:bodyPr/>
          <a:lstStyle/>
          <a:p>
            <a:endParaRPr lang="en-US"/>
          </a:p>
        </p:txBody>
      </p:sp>
      <p:sp>
        <p:nvSpPr>
          <p:cNvPr id="5" name="Freeform 5"/>
          <p:cNvSpPr/>
          <p:nvPr/>
        </p:nvSpPr>
        <p:spPr>
          <a:xfrm>
            <a:off x="1028700" y="6496337"/>
            <a:ext cx="3124061" cy="3124061"/>
          </a:xfrm>
          <a:custGeom>
            <a:avLst/>
            <a:gdLst/>
            <a:ahLst/>
            <a:cxnLst/>
            <a:rect l="l" t="t" r="r" b="b"/>
            <a:pathLst>
              <a:path w="3124061" h="3124061">
                <a:moveTo>
                  <a:pt x="0" y="0"/>
                </a:moveTo>
                <a:lnTo>
                  <a:pt x="3124061" y="0"/>
                </a:lnTo>
                <a:lnTo>
                  <a:pt x="3124061" y="3124061"/>
                </a:lnTo>
                <a:lnTo>
                  <a:pt x="0" y="3124061"/>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28700" y="1250087"/>
            <a:ext cx="6453200" cy="704850"/>
          </a:xfrm>
          <a:prstGeom prst="rect">
            <a:avLst/>
          </a:prstGeom>
        </p:spPr>
        <p:txBody>
          <a:bodyPr lIns="0" tIns="0" rIns="0" bIns="0" rtlCol="0" anchor="t">
            <a:spAutoFit/>
          </a:bodyPr>
          <a:lstStyle/>
          <a:p>
            <a:pPr>
              <a:lnSpc>
                <a:spcPts val="5400"/>
              </a:lnSpc>
            </a:pPr>
            <a:r>
              <a:rPr lang="en-US" sz="5000">
                <a:solidFill>
                  <a:srgbClr val="94AD8C"/>
                </a:solidFill>
                <a:latin typeface="Playfair Display Semi-Bold"/>
              </a:rPr>
              <a:t>What does it cost?</a:t>
            </a:r>
          </a:p>
        </p:txBody>
      </p:sp>
      <p:sp>
        <p:nvSpPr>
          <p:cNvPr id="7" name="TextBox 7"/>
          <p:cNvSpPr txBox="1"/>
          <p:nvPr/>
        </p:nvSpPr>
        <p:spPr>
          <a:xfrm>
            <a:off x="5768099" y="2269081"/>
            <a:ext cx="2613012" cy="1498068"/>
          </a:xfrm>
          <a:prstGeom prst="rect">
            <a:avLst/>
          </a:prstGeom>
        </p:spPr>
        <p:txBody>
          <a:bodyPr lIns="0" tIns="0" rIns="0" bIns="0" rtlCol="0" anchor="t">
            <a:spAutoFit/>
          </a:bodyPr>
          <a:lstStyle/>
          <a:p>
            <a:pPr>
              <a:lnSpc>
                <a:spcPts val="11493"/>
              </a:lnSpc>
            </a:pPr>
            <a:r>
              <a:rPr lang="en-US" sz="10642">
                <a:solidFill>
                  <a:srgbClr val="94AD8C"/>
                </a:solidFill>
                <a:latin typeface="Playfair Display Bold Italics"/>
              </a:rPr>
              <a:t>5%</a:t>
            </a:r>
          </a:p>
        </p:txBody>
      </p:sp>
      <p:sp>
        <p:nvSpPr>
          <p:cNvPr id="8" name="TextBox 8"/>
          <p:cNvSpPr txBox="1"/>
          <p:nvPr/>
        </p:nvSpPr>
        <p:spPr>
          <a:xfrm>
            <a:off x="5737688" y="5923648"/>
            <a:ext cx="2784272" cy="1498068"/>
          </a:xfrm>
          <a:prstGeom prst="rect">
            <a:avLst/>
          </a:prstGeom>
        </p:spPr>
        <p:txBody>
          <a:bodyPr lIns="0" tIns="0" rIns="0" bIns="0" rtlCol="0" anchor="t">
            <a:spAutoFit/>
          </a:bodyPr>
          <a:lstStyle/>
          <a:p>
            <a:pPr>
              <a:lnSpc>
                <a:spcPts val="11493"/>
              </a:lnSpc>
            </a:pPr>
            <a:r>
              <a:rPr lang="en-US" sz="10642">
                <a:solidFill>
                  <a:srgbClr val="94AD8C"/>
                </a:solidFill>
                <a:latin typeface="Playfair Display Bold Italics"/>
              </a:rPr>
              <a:t>3%</a:t>
            </a:r>
          </a:p>
        </p:txBody>
      </p:sp>
      <p:sp>
        <p:nvSpPr>
          <p:cNvPr id="9" name="TextBox 9"/>
          <p:cNvSpPr txBox="1"/>
          <p:nvPr/>
        </p:nvSpPr>
        <p:spPr>
          <a:xfrm>
            <a:off x="1028700" y="750109"/>
            <a:ext cx="3124061" cy="264160"/>
          </a:xfrm>
          <a:prstGeom prst="rect">
            <a:avLst/>
          </a:prstGeom>
        </p:spPr>
        <p:txBody>
          <a:bodyPr lIns="0" tIns="0" rIns="0" bIns="0" rtlCol="0" anchor="t">
            <a:spAutoFit/>
          </a:bodyPr>
          <a:lstStyle/>
          <a:p>
            <a:pPr>
              <a:lnSpc>
                <a:spcPts val="2239"/>
              </a:lnSpc>
            </a:pPr>
            <a:r>
              <a:rPr lang="en-US" sz="1599">
                <a:solidFill>
                  <a:srgbClr val="000000"/>
                </a:solidFill>
                <a:latin typeface="Montserrat"/>
              </a:rPr>
              <a:t>LISTING PRESENTATION</a:t>
            </a:r>
          </a:p>
        </p:txBody>
      </p:sp>
      <p:sp>
        <p:nvSpPr>
          <p:cNvPr id="10" name="TextBox 10"/>
          <p:cNvSpPr txBox="1"/>
          <p:nvPr/>
        </p:nvSpPr>
        <p:spPr>
          <a:xfrm>
            <a:off x="5379685" y="3871924"/>
            <a:ext cx="2490629" cy="379476"/>
          </a:xfrm>
          <a:prstGeom prst="rect">
            <a:avLst/>
          </a:prstGeom>
        </p:spPr>
        <p:txBody>
          <a:bodyPr lIns="0" tIns="0" rIns="0" bIns="0" rtlCol="0" anchor="t">
            <a:spAutoFit/>
          </a:bodyPr>
          <a:lstStyle/>
          <a:p>
            <a:pPr>
              <a:lnSpc>
                <a:spcPts val="3102"/>
              </a:lnSpc>
            </a:pPr>
            <a:r>
              <a:rPr lang="en-US" sz="2200">
                <a:solidFill>
                  <a:srgbClr val="94AD8C"/>
                </a:solidFill>
                <a:latin typeface="Montserrat Bold"/>
              </a:rPr>
              <a:t>OF SALES PRICE</a:t>
            </a:r>
          </a:p>
        </p:txBody>
      </p:sp>
      <p:sp>
        <p:nvSpPr>
          <p:cNvPr id="11" name="TextBox 11"/>
          <p:cNvSpPr txBox="1"/>
          <p:nvPr/>
        </p:nvSpPr>
        <p:spPr>
          <a:xfrm>
            <a:off x="5379685" y="7526491"/>
            <a:ext cx="2490629" cy="379476"/>
          </a:xfrm>
          <a:prstGeom prst="rect">
            <a:avLst/>
          </a:prstGeom>
        </p:spPr>
        <p:txBody>
          <a:bodyPr lIns="0" tIns="0" rIns="0" bIns="0" rtlCol="0" anchor="t">
            <a:spAutoFit/>
          </a:bodyPr>
          <a:lstStyle/>
          <a:p>
            <a:pPr>
              <a:lnSpc>
                <a:spcPts val="3102"/>
              </a:lnSpc>
            </a:pPr>
            <a:r>
              <a:rPr lang="en-US" sz="2200">
                <a:solidFill>
                  <a:srgbClr val="94AD8C"/>
                </a:solidFill>
                <a:latin typeface="Montserrat Bold"/>
              </a:rPr>
              <a:t>OF SALES PRICE</a:t>
            </a:r>
          </a:p>
        </p:txBody>
      </p:sp>
      <p:sp>
        <p:nvSpPr>
          <p:cNvPr id="12" name="TextBox 12"/>
          <p:cNvSpPr txBox="1"/>
          <p:nvPr/>
        </p:nvSpPr>
        <p:spPr>
          <a:xfrm>
            <a:off x="4868888" y="4422850"/>
            <a:ext cx="3512222" cy="1035050"/>
          </a:xfrm>
          <a:prstGeom prst="rect">
            <a:avLst/>
          </a:prstGeom>
        </p:spPr>
        <p:txBody>
          <a:bodyPr lIns="0" tIns="0" rIns="0" bIns="0" rtlCol="0" anchor="t">
            <a:spAutoFit/>
          </a:bodyPr>
          <a:lstStyle/>
          <a:p>
            <a:pPr>
              <a:lnSpc>
                <a:spcPts val="2799"/>
              </a:lnSpc>
            </a:pPr>
            <a:r>
              <a:rPr lang="en-US" sz="1999">
                <a:solidFill>
                  <a:srgbClr val="000000"/>
                </a:solidFill>
                <a:latin typeface="Montserrat Medium"/>
              </a:rPr>
              <a:t>This is split </a:t>
            </a:r>
            <a:r>
              <a:rPr lang="en-US" sz="1999">
                <a:solidFill>
                  <a:srgbClr val="7C8F7B"/>
                </a:solidFill>
                <a:latin typeface="Montserrat Bold"/>
              </a:rPr>
              <a:t>2%</a:t>
            </a:r>
            <a:r>
              <a:rPr lang="en-US" sz="1999">
                <a:solidFill>
                  <a:srgbClr val="94AD8C"/>
                </a:solidFill>
                <a:latin typeface="Montserrat Bold"/>
              </a:rPr>
              <a:t> </a:t>
            </a:r>
            <a:r>
              <a:rPr lang="en-US" sz="1999">
                <a:solidFill>
                  <a:srgbClr val="000000"/>
                </a:solidFill>
                <a:latin typeface="Montserrat Medium"/>
              </a:rPr>
              <a:t>For Dalton Wade and </a:t>
            </a:r>
            <a:r>
              <a:rPr lang="en-US" sz="1999">
                <a:solidFill>
                  <a:srgbClr val="7C8F7B"/>
                </a:solidFill>
                <a:latin typeface="Montserrat Bold"/>
              </a:rPr>
              <a:t>3%</a:t>
            </a:r>
            <a:r>
              <a:rPr lang="en-US" sz="1999">
                <a:solidFill>
                  <a:srgbClr val="000000"/>
                </a:solidFill>
                <a:latin typeface="Montserrat Medium"/>
              </a:rPr>
              <a:t> with the buyer’s agent or co-broker</a:t>
            </a:r>
          </a:p>
        </p:txBody>
      </p:sp>
      <p:sp>
        <p:nvSpPr>
          <p:cNvPr id="13" name="TextBox 13"/>
          <p:cNvSpPr txBox="1"/>
          <p:nvPr/>
        </p:nvSpPr>
        <p:spPr>
          <a:xfrm>
            <a:off x="4868888" y="8029792"/>
            <a:ext cx="3512222" cy="1387475"/>
          </a:xfrm>
          <a:prstGeom prst="rect">
            <a:avLst/>
          </a:prstGeom>
        </p:spPr>
        <p:txBody>
          <a:bodyPr lIns="0" tIns="0" rIns="0" bIns="0" rtlCol="0" anchor="t">
            <a:spAutoFit/>
          </a:bodyPr>
          <a:lstStyle/>
          <a:p>
            <a:pPr>
              <a:lnSpc>
                <a:spcPts val="2799"/>
              </a:lnSpc>
            </a:pPr>
            <a:r>
              <a:rPr lang="en-US" sz="1999">
                <a:solidFill>
                  <a:srgbClr val="000000"/>
                </a:solidFill>
                <a:latin typeface="Montserrat Medium"/>
              </a:rPr>
              <a:t>If I find a buyer directly (no co-broker). This happens in about 15% of Dalton Wade transactions.</a:t>
            </a:r>
          </a:p>
        </p:txBody>
      </p:sp>
      <p:sp>
        <p:nvSpPr>
          <p:cNvPr id="14" name="AutoShape 14"/>
          <p:cNvSpPr/>
          <p:nvPr/>
        </p:nvSpPr>
        <p:spPr>
          <a:xfrm>
            <a:off x="3649345" y="4337125"/>
            <a:ext cx="4731765" cy="0"/>
          </a:xfrm>
          <a:prstGeom prst="line">
            <a:avLst/>
          </a:prstGeom>
          <a:ln w="19050" cap="flat">
            <a:solidFill>
              <a:srgbClr val="606A6E"/>
            </a:solidFill>
            <a:prstDash val="solid"/>
            <a:headEnd type="none" w="sm" len="sm"/>
            <a:tailEnd type="none" w="sm" len="sm"/>
          </a:ln>
        </p:spPr>
        <p:txBody>
          <a:bodyPr/>
          <a:lstStyle/>
          <a:p>
            <a:endParaRPr lang="en-US"/>
          </a:p>
        </p:txBody>
      </p:sp>
      <p:sp>
        <p:nvSpPr>
          <p:cNvPr id="15" name="AutoShape 15"/>
          <p:cNvSpPr/>
          <p:nvPr/>
        </p:nvSpPr>
        <p:spPr>
          <a:xfrm>
            <a:off x="3649345" y="7972642"/>
            <a:ext cx="4731765" cy="0"/>
          </a:xfrm>
          <a:prstGeom prst="line">
            <a:avLst/>
          </a:prstGeom>
          <a:ln w="19050" cap="flat">
            <a:solidFill>
              <a:srgbClr val="606A6E"/>
            </a:solidFill>
            <a:prstDash val="solid"/>
            <a:headEnd type="none" w="sm" len="sm"/>
            <a:tailEnd type="none" w="sm" len="sm"/>
          </a:ln>
        </p:spPr>
        <p:txBody>
          <a:bodyPr/>
          <a:lstStyle/>
          <a:p>
            <a:endParaRPr lang="en-US"/>
          </a:p>
        </p:txBody>
      </p:sp>
      <p:sp>
        <p:nvSpPr>
          <p:cNvPr id="16" name="TextBox 16"/>
          <p:cNvSpPr txBox="1"/>
          <p:nvPr/>
        </p:nvSpPr>
        <p:spPr>
          <a:xfrm>
            <a:off x="15111889" y="750109"/>
            <a:ext cx="2147411" cy="264160"/>
          </a:xfrm>
          <a:prstGeom prst="rect">
            <a:avLst/>
          </a:prstGeom>
        </p:spPr>
        <p:txBody>
          <a:bodyPr lIns="0" tIns="0" rIns="0" bIns="0" rtlCol="0" anchor="t">
            <a:spAutoFit/>
          </a:bodyPr>
          <a:lstStyle/>
          <a:p>
            <a:pPr algn="r">
              <a:lnSpc>
                <a:spcPts val="2239"/>
              </a:lnSpc>
            </a:pPr>
            <a:r>
              <a:rPr lang="en-US" sz="1599">
                <a:solidFill>
                  <a:srgbClr val="000000"/>
                </a:solidFill>
                <a:latin typeface="Montserrat"/>
              </a:rPr>
              <a:t>DALTON WADE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50087"/>
            <a:ext cx="4831715" cy="704850"/>
          </a:xfrm>
          <a:prstGeom prst="rect">
            <a:avLst/>
          </a:prstGeom>
        </p:spPr>
        <p:txBody>
          <a:bodyPr lIns="0" tIns="0" rIns="0" bIns="0" rtlCol="0" anchor="t">
            <a:spAutoFit/>
          </a:bodyPr>
          <a:lstStyle/>
          <a:p>
            <a:pPr>
              <a:lnSpc>
                <a:spcPts val="5400"/>
              </a:lnSpc>
            </a:pPr>
            <a:r>
              <a:rPr lang="en-US" sz="5000">
                <a:solidFill>
                  <a:srgbClr val="94AD8C"/>
                </a:solidFill>
                <a:latin typeface="Playfair Display Semi-Bold"/>
              </a:rPr>
              <a:t>In Summary</a:t>
            </a:r>
          </a:p>
        </p:txBody>
      </p:sp>
      <p:sp>
        <p:nvSpPr>
          <p:cNvPr id="3" name="TextBox 3"/>
          <p:cNvSpPr txBox="1"/>
          <p:nvPr/>
        </p:nvSpPr>
        <p:spPr>
          <a:xfrm>
            <a:off x="1028700" y="750109"/>
            <a:ext cx="3245329" cy="264160"/>
          </a:xfrm>
          <a:prstGeom prst="rect">
            <a:avLst/>
          </a:prstGeom>
        </p:spPr>
        <p:txBody>
          <a:bodyPr lIns="0" tIns="0" rIns="0" bIns="0" rtlCol="0" anchor="t">
            <a:spAutoFit/>
          </a:bodyPr>
          <a:lstStyle/>
          <a:p>
            <a:pPr>
              <a:lnSpc>
                <a:spcPts val="2239"/>
              </a:lnSpc>
            </a:pPr>
            <a:r>
              <a:rPr lang="en-US" sz="1599">
                <a:solidFill>
                  <a:srgbClr val="000000"/>
                </a:solidFill>
                <a:latin typeface="Montserrat"/>
              </a:rPr>
              <a:t>LISTING PRESENTATION</a:t>
            </a:r>
          </a:p>
        </p:txBody>
      </p:sp>
      <p:sp>
        <p:nvSpPr>
          <p:cNvPr id="4" name="TextBox 4"/>
          <p:cNvSpPr txBox="1"/>
          <p:nvPr/>
        </p:nvSpPr>
        <p:spPr>
          <a:xfrm>
            <a:off x="1028700" y="3061988"/>
            <a:ext cx="7179308" cy="7190106"/>
          </a:xfrm>
          <a:prstGeom prst="rect">
            <a:avLst/>
          </a:prstGeom>
        </p:spPr>
        <p:txBody>
          <a:bodyPr lIns="0" tIns="0" rIns="0" bIns="0" rtlCol="0" anchor="t">
            <a:spAutoFit/>
          </a:bodyPr>
          <a:lstStyle/>
          <a:p>
            <a:pPr>
              <a:lnSpc>
                <a:spcPts val="3219"/>
              </a:lnSpc>
            </a:pPr>
            <a:r>
              <a:rPr lang="en-US" sz="2299">
                <a:solidFill>
                  <a:srgbClr val="000000"/>
                </a:solidFill>
                <a:latin typeface="Montserrat"/>
              </a:rPr>
              <a:t>Professional Photography</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Aggressive Internet Marketing Campaign</a:t>
            </a:r>
          </a:p>
          <a:p>
            <a:pPr>
              <a:lnSpc>
                <a:spcPts val="3219"/>
              </a:lnSpc>
            </a:pPr>
            <a:r>
              <a:rPr lang="en-US" sz="2299">
                <a:solidFill>
                  <a:srgbClr val="000000"/>
                </a:solidFill>
                <a:latin typeface="Montserrat"/>
              </a:rPr>
              <a:t>on Top Sites (Realtor.com, Zillow and Trulia)</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Strong Social Media Campaign </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“Social” Use of Video to drive interest</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Focus on Open Houses</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Strong Follow up and Feedback Loop </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Excellent Negotiator</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Dalton Wade Agents sold over 6,000 homes in 2022</a:t>
            </a:r>
          </a:p>
          <a:p>
            <a:pPr>
              <a:lnSpc>
                <a:spcPts val="3219"/>
              </a:lnSpc>
            </a:pPr>
            <a:endParaRPr lang="en-US" sz="2299">
              <a:solidFill>
                <a:srgbClr val="000000"/>
              </a:solidFill>
              <a:latin typeface="Montserrat"/>
            </a:endParaRPr>
          </a:p>
        </p:txBody>
      </p:sp>
      <p:sp>
        <p:nvSpPr>
          <p:cNvPr id="5" name="AutoShape 5"/>
          <p:cNvSpPr/>
          <p:nvPr/>
        </p:nvSpPr>
        <p:spPr>
          <a:xfrm>
            <a:off x="1028700" y="3690451"/>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6" name="AutoShape 6"/>
          <p:cNvSpPr/>
          <p:nvPr/>
        </p:nvSpPr>
        <p:spPr>
          <a:xfrm>
            <a:off x="1028700" y="4906831"/>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7" name="AutoShape 7"/>
          <p:cNvSpPr/>
          <p:nvPr/>
        </p:nvSpPr>
        <p:spPr>
          <a:xfrm>
            <a:off x="1028700" y="5702829"/>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8" name="AutoShape 8"/>
          <p:cNvSpPr/>
          <p:nvPr/>
        </p:nvSpPr>
        <p:spPr>
          <a:xfrm>
            <a:off x="1028700" y="6498828"/>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9" name="AutoShape 9"/>
          <p:cNvSpPr/>
          <p:nvPr/>
        </p:nvSpPr>
        <p:spPr>
          <a:xfrm>
            <a:off x="1028700" y="7294827"/>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10" name="AutoShape 10"/>
          <p:cNvSpPr/>
          <p:nvPr/>
        </p:nvSpPr>
        <p:spPr>
          <a:xfrm>
            <a:off x="1028700" y="8090826"/>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11" name="AutoShape 11"/>
          <p:cNvSpPr/>
          <p:nvPr/>
        </p:nvSpPr>
        <p:spPr>
          <a:xfrm>
            <a:off x="1028700" y="8886825"/>
            <a:ext cx="6490659" cy="0"/>
          </a:xfrm>
          <a:prstGeom prst="line">
            <a:avLst/>
          </a:prstGeom>
          <a:ln w="19050" cap="flat">
            <a:solidFill>
              <a:srgbClr val="94AD8C"/>
            </a:solidFill>
            <a:prstDash val="solid"/>
            <a:headEnd type="none" w="sm" len="sm"/>
            <a:tailEnd type="none" w="sm" len="sm"/>
          </a:ln>
        </p:spPr>
        <p:txBody>
          <a:bodyPr/>
          <a:lstStyle/>
          <a:p>
            <a:endParaRPr lang="en-US"/>
          </a:p>
        </p:txBody>
      </p:sp>
      <p:grpSp>
        <p:nvGrpSpPr>
          <p:cNvPr id="12" name="Group 12"/>
          <p:cNvGrpSpPr/>
          <p:nvPr/>
        </p:nvGrpSpPr>
        <p:grpSpPr>
          <a:xfrm>
            <a:off x="9147205" y="0"/>
            <a:ext cx="4490819" cy="5499646"/>
            <a:chOff x="0" y="0"/>
            <a:chExt cx="5987759" cy="7332862"/>
          </a:xfrm>
        </p:grpSpPr>
        <p:pic>
          <p:nvPicPr>
            <p:cNvPr id="13" name="Picture 13"/>
            <p:cNvPicPr>
              <a:picLocks noChangeAspect="1"/>
            </p:cNvPicPr>
            <p:nvPr/>
          </p:nvPicPr>
          <p:blipFill>
            <a:blip r:embed="rId2"/>
            <a:srcRect l="1602" r="1602"/>
            <a:stretch>
              <a:fillRect/>
            </a:stretch>
          </p:blipFill>
          <p:spPr>
            <a:xfrm>
              <a:off x="0" y="0"/>
              <a:ext cx="5987759" cy="7332862"/>
            </a:xfrm>
            <a:prstGeom prst="rect">
              <a:avLst/>
            </a:prstGeom>
          </p:spPr>
        </p:pic>
      </p:grpSp>
      <p:grpSp>
        <p:nvGrpSpPr>
          <p:cNvPr id="14" name="Group 14"/>
          <p:cNvGrpSpPr/>
          <p:nvPr/>
        </p:nvGrpSpPr>
        <p:grpSpPr>
          <a:xfrm>
            <a:off x="13971399" y="1619788"/>
            <a:ext cx="4316601" cy="5499646"/>
            <a:chOff x="0" y="0"/>
            <a:chExt cx="5755468" cy="7332862"/>
          </a:xfrm>
        </p:grpSpPr>
        <p:pic>
          <p:nvPicPr>
            <p:cNvPr id="15" name="Picture 15"/>
            <p:cNvPicPr>
              <a:picLocks noChangeAspect="1"/>
            </p:cNvPicPr>
            <p:nvPr/>
          </p:nvPicPr>
          <p:blipFill>
            <a:blip r:embed="rId3"/>
            <a:srcRect l="3480" r="3480"/>
            <a:stretch>
              <a:fillRect/>
            </a:stretch>
          </p:blipFill>
          <p:spPr>
            <a:xfrm>
              <a:off x="0" y="0"/>
              <a:ext cx="5755468" cy="7332862"/>
            </a:xfrm>
            <a:prstGeom prst="rect">
              <a:avLst/>
            </a:prstGeom>
          </p:spPr>
        </p:pic>
      </p:grpSp>
      <p:grpSp>
        <p:nvGrpSpPr>
          <p:cNvPr id="16" name="Group 16"/>
          <p:cNvGrpSpPr/>
          <p:nvPr/>
        </p:nvGrpSpPr>
        <p:grpSpPr>
          <a:xfrm>
            <a:off x="9147205" y="5766228"/>
            <a:ext cx="4490819" cy="4085815"/>
            <a:chOff x="0" y="0"/>
            <a:chExt cx="5987759" cy="5447753"/>
          </a:xfrm>
        </p:grpSpPr>
        <p:pic>
          <p:nvPicPr>
            <p:cNvPr id="17" name="Picture 17"/>
            <p:cNvPicPr>
              <a:picLocks noChangeAspect="1"/>
            </p:cNvPicPr>
            <p:nvPr/>
          </p:nvPicPr>
          <p:blipFill>
            <a:blip r:embed="rId4"/>
            <a:srcRect t="11550" b="11550"/>
            <a:stretch>
              <a:fillRect/>
            </a:stretch>
          </p:blipFill>
          <p:spPr>
            <a:xfrm>
              <a:off x="0" y="0"/>
              <a:ext cx="5987759" cy="5447753"/>
            </a:xfrm>
            <a:prstGeom prst="rect">
              <a:avLst/>
            </a:prstGeom>
          </p:spPr>
        </p:pic>
      </p:grpSp>
      <p:grpSp>
        <p:nvGrpSpPr>
          <p:cNvPr id="18" name="Group 18"/>
          <p:cNvGrpSpPr/>
          <p:nvPr/>
        </p:nvGrpSpPr>
        <p:grpSpPr>
          <a:xfrm>
            <a:off x="13971399" y="7386016"/>
            <a:ext cx="4316601" cy="2900984"/>
            <a:chOff x="0" y="0"/>
            <a:chExt cx="5755468" cy="3867978"/>
          </a:xfrm>
        </p:grpSpPr>
        <p:pic>
          <p:nvPicPr>
            <p:cNvPr id="19" name="Picture 19"/>
            <p:cNvPicPr>
              <a:picLocks noChangeAspect="1"/>
            </p:cNvPicPr>
            <p:nvPr/>
          </p:nvPicPr>
          <p:blipFill>
            <a:blip r:embed="rId5"/>
            <a:srcRect t="11917" b="11917"/>
            <a:stretch>
              <a:fillRect/>
            </a:stretch>
          </p:blipFill>
          <p:spPr>
            <a:xfrm>
              <a:off x="0" y="0"/>
              <a:ext cx="5755468" cy="3867978"/>
            </a:xfrm>
            <a:prstGeom prst="rect">
              <a:avLst/>
            </a:prstGeom>
          </p:spPr>
        </p:pic>
      </p:grpSp>
      <p:sp>
        <p:nvSpPr>
          <p:cNvPr id="20" name="TextBox 20"/>
          <p:cNvSpPr txBox="1"/>
          <p:nvPr/>
        </p:nvSpPr>
        <p:spPr>
          <a:xfrm>
            <a:off x="15111889" y="750109"/>
            <a:ext cx="2147411" cy="264160"/>
          </a:xfrm>
          <a:prstGeom prst="rect">
            <a:avLst/>
          </a:prstGeom>
        </p:spPr>
        <p:txBody>
          <a:bodyPr lIns="0" tIns="0" rIns="0" bIns="0" rtlCol="0" anchor="t">
            <a:spAutoFit/>
          </a:bodyPr>
          <a:lstStyle/>
          <a:p>
            <a:pPr algn="r">
              <a:lnSpc>
                <a:spcPts val="2239"/>
              </a:lnSpc>
            </a:pPr>
            <a:r>
              <a:rPr lang="en-US" sz="1599">
                <a:solidFill>
                  <a:srgbClr val="000000"/>
                </a:solidFill>
                <a:latin typeface="Montserrat"/>
              </a:rPr>
              <a:t>DALTON WADE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50087"/>
            <a:ext cx="6473190" cy="704850"/>
          </a:xfrm>
          <a:prstGeom prst="rect">
            <a:avLst/>
          </a:prstGeom>
        </p:spPr>
        <p:txBody>
          <a:bodyPr lIns="0" tIns="0" rIns="0" bIns="0" rtlCol="0" anchor="t">
            <a:spAutoFit/>
          </a:bodyPr>
          <a:lstStyle/>
          <a:p>
            <a:pPr>
              <a:lnSpc>
                <a:spcPts val="5400"/>
              </a:lnSpc>
            </a:pPr>
            <a:r>
              <a:rPr lang="en-US" sz="5000">
                <a:solidFill>
                  <a:srgbClr val="000000"/>
                </a:solidFill>
                <a:latin typeface="Playfair Display Semi-Bold"/>
              </a:rPr>
              <a:t>Client Testimonials</a:t>
            </a:r>
          </a:p>
        </p:txBody>
      </p:sp>
      <p:sp>
        <p:nvSpPr>
          <p:cNvPr id="3" name="TextBox 3"/>
          <p:cNvSpPr txBox="1"/>
          <p:nvPr/>
        </p:nvSpPr>
        <p:spPr>
          <a:xfrm>
            <a:off x="9144000" y="1250087"/>
            <a:ext cx="4870450" cy="704850"/>
          </a:xfrm>
          <a:prstGeom prst="rect">
            <a:avLst/>
          </a:prstGeom>
        </p:spPr>
        <p:txBody>
          <a:bodyPr lIns="0" tIns="0" rIns="0" bIns="0" rtlCol="0" anchor="t">
            <a:spAutoFit/>
          </a:bodyPr>
          <a:lstStyle/>
          <a:p>
            <a:pPr marL="0" lvl="0" indent="0" algn="l">
              <a:lnSpc>
                <a:spcPts val="5400"/>
              </a:lnSpc>
              <a:spcBef>
                <a:spcPct val="0"/>
              </a:spcBef>
            </a:pPr>
            <a:r>
              <a:rPr lang="en-US" sz="5000" u="none" strike="noStrike">
                <a:solidFill>
                  <a:srgbClr val="000000"/>
                </a:solidFill>
                <a:latin typeface="Playfair Display Semi-Bold"/>
              </a:rPr>
              <a:t>My Top Sales</a:t>
            </a:r>
          </a:p>
        </p:txBody>
      </p:sp>
      <p:sp>
        <p:nvSpPr>
          <p:cNvPr id="4" name="TextBox 4"/>
          <p:cNvSpPr txBox="1"/>
          <p:nvPr/>
        </p:nvSpPr>
        <p:spPr>
          <a:xfrm>
            <a:off x="1028700" y="750109"/>
            <a:ext cx="3500279" cy="264160"/>
          </a:xfrm>
          <a:prstGeom prst="rect">
            <a:avLst/>
          </a:prstGeom>
        </p:spPr>
        <p:txBody>
          <a:bodyPr lIns="0" tIns="0" rIns="0" bIns="0" rtlCol="0" anchor="t">
            <a:spAutoFit/>
          </a:bodyPr>
          <a:lstStyle/>
          <a:p>
            <a:pPr>
              <a:lnSpc>
                <a:spcPts val="2239"/>
              </a:lnSpc>
            </a:pPr>
            <a:r>
              <a:rPr lang="en-US" sz="1599">
                <a:solidFill>
                  <a:srgbClr val="000000"/>
                </a:solidFill>
                <a:latin typeface="Montserrat"/>
              </a:rPr>
              <a:t>LISTING PRESENTATION</a:t>
            </a:r>
          </a:p>
        </p:txBody>
      </p:sp>
      <p:sp>
        <p:nvSpPr>
          <p:cNvPr id="5" name="TextBox 5"/>
          <p:cNvSpPr txBox="1"/>
          <p:nvPr/>
        </p:nvSpPr>
        <p:spPr>
          <a:xfrm>
            <a:off x="1028700" y="2237530"/>
            <a:ext cx="6716969" cy="1884045"/>
          </a:xfrm>
          <a:prstGeom prst="rect">
            <a:avLst/>
          </a:prstGeom>
        </p:spPr>
        <p:txBody>
          <a:bodyPr lIns="0" tIns="0" rIns="0" bIns="0" rtlCol="0" anchor="t">
            <a:spAutoFit/>
          </a:bodyPr>
          <a:lstStyle/>
          <a:p>
            <a:pPr>
              <a:lnSpc>
                <a:spcPts val="3219"/>
              </a:lnSpc>
            </a:pPr>
            <a:r>
              <a:rPr lang="en-US" sz="2299">
                <a:solidFill>
                  <a:srgbClr val="000000"/>
                </a:solidFill>
                <a:latin typeface="Playfair Display Bold"/>
              </a:rPr>
              <a:t>“Claren is such an amazing person. Not only did she make our home buying experience wonderful but she still checks in with us often. I don’t know how we could have ever done it without her.”</a:t>
            </a:r>
          </a:p>
          <a:p>
            <a:pPr>
              <a:lnSpc>
                <a:spcPts val="2239"/>
              </a:lnSpc>
            </a:pPr>
            <a:r>
              <a:rPr lang="en-US" sz="1599">
                <a:solidFill>
                  <a:srgbClr val="000000"/>
                </a:solidFill>
                <a:latin typeface="Montserrat"/>
              </a:rPr>
              <a:t>— Buyer, Saint Petersburg FL</a:t>
            </a:r>
          </a:p>
        </p:txBody>
      </p:sp>
      <p:sp>
        <p:nvSpPr>
          <p:cNvPr id="6" name="TextBox 6"/>
          <p:cNvSpPr txBox="1"/>
          <p:nvPr/>
        </p:nvSpPr>
        <p:spPr>
          <a:xfrm>
            <a:off x="14678765" y="4692102"/>
            <a:ext cx="3166863" cy="1092835"/>
          </a:xfrm>
          <a:prstGeom prst="rect">
            <a:avLst/>
          </a:prstGeom>
        </p:spPr>
        <p:txBody>
          <a:bodyPr lIns="0" tIns="0" rIns="0" bIns="0" rtlCol="0" anchor="t">
            <a:spAutoFit/>
          </a:bodyPr>
          <a:lstStyle/>
          <a:p>
            <a:pPr>
              <a:lnSpc>
                <a:spcPts val="2239"/>
              </a:lnSpc>
            </a:pPr>
            <a:r>
              <a:rPr lang="en-US" sz="1599">
                <a:solidFill>
                  <a:srgbClr val="000000"/>
                </a:solidFill>
                <a:latin typeface="Montserrat Bold"/>
              </a:rPr>
              <a:t>4425 W Richardson Avenue</a:t>
            </a:r>
          </a:p>
          <a:p>
            <a:pPr>
              <a:lnSpc>
                <a:spcPts val="2239"/>
              </a:lnSpc>
            </a:pPr>
            <a:r>
              <a:rPr lang="en-US" sz="1599">
                <a:solidFill>
                  <a:srgbClr val="000000"/>
                </a:solidFill>
                <a:latin typeface="Montserrat Medium"/>
              </a:rPr>
              <a:t>Tampa, FL</a:t>
            </a:r>
          </a:p>
          <a:p>
            <a:pPr>
              <a:lnSpc>
                <a:spcPts val="2239"/>
              </a:lnSpc>
            </a:pPr>
            <a:r>
              <a:rPr lang="en-US" sz="1599">
                <a:solidFill>
                  <a:srgbClr val="000000"/>
                </a:solidFill>
                <a:latin typeface="Montserrat Medium"/>
              </a:rPr>
              <a:t>4 BD 3 BA 2,314 SF </a:t>
            </a:r>
          </a:p>
          <a:p>
            <a:pPr>
              <a:lnSpc>
                <a:spcPts val="2239"/>
              </a:lnSpc>
            </a:pPr>
            <a:r>
              <a:rPr lang="en-US" sz="1599">
                <a:solidFill>
                  <a:srgbClr val="000000"/>
                </a:solidFill>
                <a:latin typeface="Montserrat Medium"/>
              </a:rPr>
              <a:t>$745,500</a:t>
            </a:r>
          </a:p>
        </p:txBody>
      </p:sp>
      <p:sp>
        <p:nvSpPr>
          <p:cNvPr id="7" name="TextBox 7"/>
          <p:cNvSpPr txBox="1"/>
          <p:nvPr/>
        </p:nvSpPr>
        <p:spPr>
          <a:xfrm>
            <a:off x="14678765" y="8427401"/>
            <a:ext cx="2407305" cy="1092835"/>
          </a:xfrm>
          <a:prstGeom prst="rect">
            <a:avLst/>
          </a:prstGeom>
        </p:spPr>
        <p:txBody>
          <a:bodyPr lIns="0" tIns="0" rIns="0" bIns="0" rtlCol="0" anchor="t">
            <a:spAutoFit/>
          </a:bodyPr>
          <a:lstStyle/>
          <a:p>
            <a:pPr>
              <a:lnSpc>
                <a:spcPts val="2239"/>
              </a:lnSpc>
            </a:pPr>
            <a:r>
              <a:rPr lang="en-US" sz="1599">
                <a:solidFill>
                  <a:srgbClr val="000000"/>
                </a:solidFill>
                <a:latin typeface="Montserrat Bold"/>
              </a:rPr>
              <a:t>1493 75th Cir NE </a:t>
            </a:r>
          </a:p>
          <a:p>
            <a:pPr>
              <a:lnSpc>
                <a:spcPts val="2239"/>
              </a:lnSpc>
            </a:pPr>
            <a:r>
              <a:rPr lang="en-US" sz="1599">
                <a:solidFill>
                  <a:srgbClr val="000000"/>
                </a:solidFill>
                <a:latin typeface="Montserrat Medium"/>
              </a:rPr>
              <a:t>Saint Petersburg, FL </a:t>
            </a:r>
          </a:p>
          <a:p>
            <a:pPr>
              <a:lnSpc>
                <a:spcPts val="2239"/>
              </a:lnSpc>
            </a:pPr>
            <a:r>
              <a:rPr lang="en-US" sz="1599">
                <a:solidFill>
                  <a:srgbClr val="000000"/>
                </a:solidFill>
                <a:latin typeface="Montserrat Medium"/>
              </a:rPr>
              <a:t>5 BD 3 BA 4,012 SF</a:t>
            </a:r>
          </a:p>
          <a:p>
            <a:pPr>
              <a:lnSpc>
                <a:spcPts val="2239"/>
              </a:lnSpc>
            </a:pPr>
            <a:r>
              <a:rPr lang="en-US" sz="1599">
                <a:solidFill>
                  <a:srgbClr val="000000"/>
                </a:solidFill>
                <a:latin typeface="Montserrat Medium"/>
              </a:rPr>
              <a:t>$2,264,500</a:t>
            </a:r>
          </a:p>
        </p:txBody>
      </p:sp>
      <p:sp>
        <p:nvSpPr>
          <p:cNvPr id="8" name="TextBox 8"/>
          <p:cNvSpPr txBox="1"/>
          <p:nvPr/>
        </p:nvSpPr>
        <p:spPr>
          <a:xfrm>
            <a:off x="1028700" y="4824206"/>
            <a:ext cx="6716969" cy="2938145"/>
          </a:xfrm>
          <a:prstGeom prst="rect">
            <a:avLst/>
          </a:prstGeom>
        </p:spPr>
        <p:txBody>
          <a:bodyPr lIns="0" tIns="0" rIns="0" bIns="0" rtlCol="0" anchor="t">
            <a:spAutoFit/>
          </a:bodyPr>
          <a:lstStyle/>
          <a:p>
            <a:pPr>
              <a:lnSpc>
                <a:spcPts val="2379"/>
              </a:lnSpc>
            </a:pPr>
            <a:r>
              <a:rPr lang="en-US" sz="1699">
                <a:solidFill>
                  <a:srgbClr val="000000"/>
                </a:solidFill>
                <a:latin typeface="Montserrat Medium"/>
              </a:rPr>
              <a:t>“I had a fantastic experience working with Claren. She is very professional and knows her field. Whenever we had question or request to see a property she responded quickly and readily available. She guided us throughout the whole process and made sure we were satisfied after closing. She helped us acquire two properties and I highly recommend her she provides a great levelof service and plan to work with her in the future. ”.</a:t>
            </a:r>
          </a:p>
          <a:p>
            <a:pPr>
              <a:lnSpc>
                <a:spcPts val="2379"/>
              </a:lnSpc>
            </a:pPr>
            <a:r>
              <a:rPr lang="en-US" sz="1699">
                <a:solidFill>
                  <a:srgbClr val="000000"/>
                </a:solidFill>
                <a:latin typeface="Playfair Display Bold"/>
              </a:rPr>
              <a:t>— Buyer, Saint Petersburg FL</a:t>
            </a:r>
          </a:p>
          <a:p>
            <a:pPr>
              <a:lnSpc>
                <a:spcPts val="2379"/>
              </a:lnSpc>
            </a:pPr>
            <a:endParaRPr lang="en-US" sz="1699">
              <a:solidFill>
                <a:srgbClr val="000000"/>
              </a:solidFill>
              <a:latin typeface="Playfair Display Bold"/>
            </a:endParaRPr>
          </a:p>
        </p:txBody>
      </p:sp>
      <p:sp>
        <p:nvSpPr>
          <p:cNvPr id="9" name="TextBox 9"/>
          <p:cNvSpPr txBox="1"/>
          <p:nvPr/>
        </p:nvSpPr>
        <p:spPr>
          <a:xfrm>
            <a:off x="1028700" y="8091335"/>
            <a:ext cx="6716969" cy="1461770"/>
          </a:xfrm>
          <a:prstGeom prst="rect">
            <a:avLst/>
          </a:prstGeom>
        </p:spPr>
        <p:txBody>
          <a:bodyPr lIns="0" tIns="0" rIns="0" bIns="0" rtlCol="0" anchor="t">
            <a:spAutoFit/>
          </a:bodyPr>
          <a:lstStyle/>
          <a:p>
            <a:pPr>
              <a:lnSpc>
                <a:spcPts val="2379"/>
              </a:lnSpc>
            </a:pPr>
            <a:r>
              <a:rPr lang="en-US" sz="1699">
                <a:solidFill>
                  <a:srgbClr val="000000"/>
                </a:solidFill>
                <a:latin typeface="Montserrat Medium"/>
              </a:rPr>
              <a:t>“I highly recommend Claren to anyone who is looking for a realtor. Claren went above and beyond for me during the buying process of a home. Providing excellent service throughout. ”.</a:t>
            </a:r>
          </a:p>
          <a:p>
            <a:pPr>
              <a:lnSpc>
                <a:spcPts val="2379"/>
              </a:lnSpc>
            </a:pPr>
            <a:r>
              <a:rPr lang="en-US" sz="1699">
                <a:solidFill>
                  <a:srgbClr val="000000"/>
                </a:solidFill>
                <a:latin typeface="Playfair Display Bold"/>
              </a:rPr>
              <a:t>— Annabel, Tampa FL</a:t>
            </a:r>
          </a:p>
        </p:txBody>
      </p:sp>
      <p:grpSp>
        <p:nvGrpSpPr>
          <p:cNvPr id="10" name="Group 10"/>
          <p:cNvGrpSpPr/>
          <p:nvPr/>
        </p:nvGrpSpPr>
        <p:grpSpPr>
          <a:xfrm>
            <a:off x="9147205" y="2269167"/>
            <a:ext cx="5243832" cy="3515770"/>
            <a:chOff x="0" y="0"/>
            <a:chExt cx="6991775" cy="4687693"/>
          </a:xfrm>
        </p:grpSpPr>
        <p:pic>
          <p:nvPicPr>
            <p:cNvPr id="11" name="Picture 11"/>
            <p:cNvPicPr>
              <a:picLocks noChangeAspect="1"/>
            </p:cNvPicPr>
            <p:nvPr/>
          </p:nvPicPr>
          <p:blipFill>
            <a:blip r:embed="rId2"/>
            <a:srcRect l="6960" r="6960"/>
            <a:stretch>
              <a:fillRect/>
            </a:stretch>
          </p:blipFill>
          <p:spPr>
            <a:xfrm>
              <a:off x="0" y="0"/>
              <a:ext cx="6991775" cy="4687693"/>
            </a:xfrm>
            <a:prstGeom prst="rect">
              <a:avLst/>
            </a:prstGeom>
          </p:spPr>
        </p:pic>
      </p:grpSp>
      <p:grpSp>
        <p:nvGrpSpPr>
          <p:cNvPr id="12" name="Group 12"/>
          <p:cNvGrpSpPr/>
          <p:nvPr/>
        </p:nvGrpSpPr>
        <p:grpSpPr>
          <a:xfrm>
            <a:off x="9147205" y="6004466"/>
            <a:ext cx="5243832" cy="3515770"/>
            <a:chOff x="0" y="0"/>
            <a:chExt cx="6991775" cy="4687693"/>
          </a:xfrm>
        </p:grpSpPr>
        <p:pic>
          <p:nvPicPr>
            <p:cNvPr id="13" name="Picture 13"/>
            <p:cNvPicPr>
              <a:picLocks noChangeAspect="1"/>
            </p:cNvPicPr>
            <p:nvPr/>
          </p:nvPicPr>
          <p:blipFill>
            <a:blip r:embed="rId3"/>
            <a:srcRect l="7753" r="7753"/>
            <a:stretch>
              <a:fillRect/>
            </a:stretch>
          </p:blipFill>
          <p:spPr>
            <a:xfrm>
              <a:off x="0" y="0"/>
              <a:ext cx="6991775" cy="4687693"/>
            </a:xfrm>
            <a:prstGeom prst="rect">
              <a:avLst/>
            </a:prstGeom>
          </p:spPr>
        </p:pic>
      </p:grpSp>
      <p:sp>
        <p:nvSpPr>
          <p:cNvPr id="14" name="TextBox 14"/>
          <p:cNvSpPr txBox="1"/>
          <p:nvPr/>
        </p:nvSpPr>
        <p:spPr>
          <a:xfrm>
            <a:off x="15111889" y="750109"/>
            <a:ext cx="2147411" cy="264160"/>
          </a:xfrm>
          <a:prstGeom prst="rect">
            <a:avLst/>
          </a:prstGeom>
        </p:spPr>
        <p:txBody>
          <a:bodyPr lIns="0" tIns="0" rIns="0" bIns="0" rtlCol="0" anchor="t">
            <a:spAutoFit/>
          </a:bodyPr>
          <a:lstStyle/>
          <a:p>
            <a:pPr algn="r">
              <a:lnSpc>
                <a:spcPts val="2239"/>
              </a:lnSpc>
            </a:pPr>
            <a:r>
              <a:rPr lang="en-US" sz="1599">
                <a:solidFill>
                  <a:srgbClr val="000000"/>
                </a:solidFill>
                <a:latin typeface="Montserrat"/>
              </a:rPr>
              <a:t>DALTON WADE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4AD8C"/>
        </a:solidFill>
        <a:effectLst/>
      </p:bgPr>
    </p:bg>
    <p:spTree>
      <p:nvGrpSpPr>
        <p:cNvPr id="1" name=""/>
        <p:cNvGrpSpPr/>
        <p:nvPr/>
      </p:nvGrpSpPr>
      <p:grpSpPr>
        <a:xfrm>
          <a:off x="0" y="0"/>
          <a:ext cx="0" cy="0"/>
          <a:chOff x="0" y="0"/>
          <a:chExt cx="0" cy="0"/>
        </a:xfrm>
      </p:grpSpPr>
      <p:sp>
        <p:nvSpPr>
          <p:cNvPr id="2" name="Freeform 2"/>
          <p:cNvSpPr/>
          <p:nvPr/>
        </p:nvSpPr>
        <p:spPr>
          <a:xfrm>
            <a:off x="313083" y="-989866"/>
            <a:ext cx="12266731" cy="12266731"/>
          </a:xfrm>
          <a:custGeom>
            <a:avLst/>
            <a:gdLst/>
            <a:ahLst/>
            <a:cxnLst/>
            <a:rect l="l" t="t" r="r" b="b"/>
            <a:pathLst>
              <a:path w="12266731" h="12266731">
                <a:moveTo>
                  <a:pt x="0" y="0"/>
                </a:moveTo>
                <a:lnTo>
                  <a:pt x="12266731" y="0"/>
                </a:lnTo>
                <a:lnTo>
                  <a:pt x="12266731" y="12266732"/>
                </a:lnTo>
                <a:lnTo>
                  <a:pt x="0" y="122667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316419" y="-989866"/>
            <a:ext cx="12266731" cy="12266731"/>
          </a:xfrm>
          <a:custGeom>
            <a:avLst/>
            <a:gdLst/>
            <a:ahLst/>
            <a:cxnLst/>
            <a:rect l="l" t="t" r="r" b="b"/>
            <a:pathLst>
              <a:path w="12266731" h="12266731">
                <a:moveTo>
                  <a:pt x="0" y="0"/>
                </a:moveTo>
                <a:lnTo>
                  <a:pt x="12266731" y="0"/>
                </a:lnTo>
                <a:lnTo>
                  <a:pt x="12266731" y="12266732"/>
                </a:lnTo>
                <a:lnTo>
                  <a:pt x="0" y="122667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275498" y="-989866"/>
            <a:ext cx="12266731" cy="12266731"/>
          </a:xfrm>
          <a:custGeom>
            <a:avLst/>
            <a:gdLst/>
            <a:ahLst/>
            <a:cxnLst/>
            <a:rect l="l" t="t" r="r" b="b"/>
            <a:pathLst>
              <a:path w="12266731" h="12266731">
                <a:moveTo>
                  <a:pt x="0" y="0"/>
                </a:moveTo>
                <a:lnTo>
                  <a:pt x="12266732" y="0"/>
                </a:lnTo>
                <a:lnTo>
                  <a:pt x="12266732" y="12266732"/>
                </a:lnTo>
                <a:lnTo>
                  <a:pt x="0" y="12266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AutoShape 5"/>
          <p:cNvSpPr/>
          <p:nvPr/>
        </p:nvSpPr>
        <p:spPr>
          <a:xfrm>
            <a:off x="1028700" y="5217405"/>
            <a:ext cx="6290813" cy="0"/>
          </a:xfrm>
          <a:prstGeom prst="line">
            <a:avLst/>
          </a:prstGeom>
          <a:ln w="19050" cap="flat">
            <a:solidFill>
              <a:srgbClr val="FFFFFF"/>
            </a:solidFill>
            <a:prstDash val="solid"/>
            <a:headEnd type="none" w="sm" len="sm"/>
            <a:tailEnd type="none" w="sm" len="sm"/>
          </a:ln>
        </p:spPr>
        <p:txBody>
          <a:bodyPr/>
          <a:lstStyle/>
          <a:p>
            <a:endParaRPr lang="en-US"/>
          </a:p>
        </p:txBody>
      </p:sp>
      <p:sp>
        <p:nvSpPr>
          <p:cNvPr id="6" name="Freeform 6"/>
          <p:cNvSpPr/>
          <p:nvPr/>
        </p:nvSpPr>
        <p:spPr>
          <a:xfrm>
            <a:off x="12959007" y="8010525"/>
            <a:ext cx="4357443" cy="1554800"/>
          </a:xfrm>
          <a:custGeom>
            <a:avLst/>
            <a:gdLst/>
            <a:ahLst/>
            <a:cxnLst/>
            <a:rect l="l" t="t" r="r" b="b"/>
            <a:pathLst>
              <a:path w="4357443" h="1554800">
                <a:moveTo>
                  <a:pt x="0" y="0"/>
                </a:moveTo>
                <a:lnTo>
                  <a:pt x="4357443" y="0"/>
                </a:lnTo>
                <a:lnTo>
                  <a:pt x="4357443" y="1554800"/>
                </a:lnTo>
                <a:lnTo>
                  <a:pt x="0" y="155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1028700" y="4349081"/>
            <a:ext cx="5851625" cy="2851150"/>
          </a:xfrm>
          <a:prstGeom prst="rect">
            <a:avLst/>
          </a:prstGeom>
        </p:spPr>
        <p:txBody>
          <a:bodyPr lIns="0" tIns="0" rIns="0" bIns="0" rtlCol="0" anchor="t">
            <a:spAutoFit/>
          </a:bodyPr>
          <a:lstStyle/>
          <a:p>
            <a:pPr>
              <a:lnSpc>
                <a:spcPts val="4550"/>
              </a:lnSpc>
            </a:pPr>
            <a:r>
              <a:rPr lang="en-US" sz="3500">
                <a:solidFill>
                  <a:srgbClr val="FFFFFF"/>
                </a:solidFill>
                <a:latin typeface="Montserrat Medium"/>
              </a:rPr>
              <a:t>www.daltonwade.com</a:t>
            </a:r>
          </a:p>
          <a:p>
            <a:pPr>
              <a:lnSpc>
                <a:spcPts val="4550"/>
              </a:lnSpc>
            </a:pPr>
            <a:endParaRPr lang="en-US" sz="3500">
              <a:solidFill>
                <a:srgbClr val="FFFFFF"/>
              </a:solidFill>
              <a:latin typeface="Montserrat Medium"/>
            </a:endParaRPr>
          </a:p>
          <a:p>
            <a:pPr>
              <a:lnSpc>
                <a:spcPts val="4550"/>
              </a:lnSpc>
            </a:pPr>
            <a:r>
              <a:rPr lang="en-US" sz="3500">
                <a:solidFill>
                  <a:srgbClr val="FFFFFF"/>
                </a:solidFill>
                <a:latin typeface="Montserrat Medium"/>
              </a:rPr>
              <a:t>phil@daltonwade.com</a:t>
            </a:r>
          </a:p>
          <a:p>
            <a:pPr>
              <a:lnSpc>
                <a:spcPts val="4550"/>
              </a:lnSpc>
            </a:pPr>
            <a:r>
              <a:rPr lang="en-US" sz="3500">
                <a:solidFill>
                  <a:srgbClr val="FFFFFF"/>
                </a:solidFill>
                <a:latin typeface="Montserrat Medium"/>
              </a:rPr>
              <a:t>727.888.4175</a:t>
            </a:r>
          </a:p>
          <a:p>
            <a:pPr>
              <a:lnSpc>
                <a:spcPts val="4550"/>
              </a:lnSpc>
            </a:pPr>
            <a:endParaRPr lang="en-US" sz="3500">
              <a:solidFill>
                <a:srgbClr val="FFFFFF"/>
              </a:solidFill>
              <a:latin typeface="Montserrat Medium"/>
            </a:endParaRPr>
          </a:p>
        </p:txBody>
      </p:sp>
      <p:sp>
        <p:nvSpPr>
          <p:cNvPr id="8" name="TextBox 8"/>
          <p:cNvSpPr txBox="1"/>
          <p:nvPr/>
        </p:nvSpPr>
        <p:spPr>
          <a:xfrm>
            <a:off x="1028700" y="3421787"/>
            <a:ext cx="4575175" cy="704850"/>
          </a:xfrm>
          <a:prstGeom prst="rect">
            <a:avLst/>
          </a:prstGeom>
        </p:spPr>
        <p:txBody>
          <a:bodyPr lIns="0" tIns="0" rIns="0" bIns="0" rtlCol="0" anchor="t">
            <a:spAutoFit/>
          </a:bodyPr>
          <a:lstStyle/>
          <a:p>
            <a:pPr>
              <a:lnSpc>
                <a:spcPts val="5400"/>
              </a:lnSpc>
            </a:pPr>
            <a:r>
              <a:rPr lang="en-US" sz="5000">
                <a:solidFill>
                  <a:srgbClr val="FFFFFF"/>
                </a:solidFill>
                <a:latin typeface="Playfair Display Semi-Bold"/>
              </a:rPr>
              <a:t>Contact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185824"/>
            <a:ext cx="5132656" cy="3780512"/>
            <a:chOff x="0" y="0"/>
            <a:chExt cx="6843542" cy="5040682"/>
          </a:xfrm>
        </p:grpSpPr>
        <p:pic>
          <p:nvPicPr>
            <p:cNvPr id="3" name="Picture 3"/>
            <p:cNvPicPr>
              <a:picLocks noChangeAspect="1"/>
            </p:cNvPicPr>
            <p:nvPr/>
          </p:nvPicPr>
          <p:blipFill>
            <a:blip r:embed="rId2"/>
            <a:srcRect t="16414" b="16414"/>
            <a:stretch>
              <a:fillRect/>
            </a:stretch>
          </p:blipFill>
          <p:spPr>
            <a:xfrm>
              <a:off x="0" y="0"/>
              <a:ext cx="6843542" cy="5040682"/>
            </a:xfrm>
            <a:prstGeom prst="rect">
              <a:avLst/>
            </a:prstGeom>
          </p:spPr>
        </p:pic>
      </p:grpSp>
      <p:grpSp>
        <p:nvGrpSpPr>
          <p:cNvPr id="4" name="Group 4"/>
          <p:cNvGrpSpPr/>
          <p:nvPr/>
        </p:nvGrpSpPr>
        <p:grpSpPr>
          <a:xfrm>
            <a:off x="12321319" y="0"/>
            <a:ext cx="5966681" cy="10438633"/>
            <a:chOff x="0" y="0"/>
            <a:chExt cx="1571472" cy="2749270"/>
          </a:xfrm>
        </p:grpSpPr>
        <p:sp>
          <p:nvSpPr>
            <p:cNvPr id="5" name="Freeform 5"/>
            <p:cNvSpPr/>
            <p:nvPr/>
          </p:nvSpPr>
          <p:spPr>
            <a:xfrm>
              <a:off x="0" y="0"/>
              <a:ext cx="1571472" cy="2749270"/>
            </a:xfrm>
            <a:custGeom>
              <a:avLst/>
              <a:gdLst/>
              <a:ahLst/>
              <a:cxnLst/>
              <a:rect l="l" t="t" r="r" b="b"/>
              <a:pathLst>
                <a:path w="1571472" h="2749270">
                  <a:moveTo>
                    <a:pt x="0" y="0"/>
                  </a:moveTo>
                  <a:lnTo>
                    <a:pt x="1571472" y="0"/>
                  </a:lnTo>
                  <a:lnTo>
                    <a:pt x="1571472" y="2749270"/>
                  </a:lnTo>
                  <a:lnTo>
                    <a:pt x="0" y="2749270"/>
                  </a:lnTo>
                  <a:close/>
                </a:path>
              </a:pathLst>
            </a:custGeom>
            <a:solidFill>
              <a:srgbClr val="606A6E"/>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 name="TextBox 7"/>
          <p:cNvSpPr txBox="1"/>
          <p:nvPr/>
        </p:nvSpPr>
        <p:spPr>
          <a:xfrm>
            <a:off x="1028700" y="1250087"/>
            <a:ext cx="3485515" cy="704850"/>
          </a:xfrm>
          <a:prstGeom prst="rect">
            <a:avLst/>
          </a:prstGeom>
        </p:spPr>
        <p:txBody>
          <a:bodyPr lIns="0" tIns="0" rIns="0" bIns="0" rtlCol="0" anchor="t">
            <a:spAutoFit/>
          </a:bodyPr>
          <a:lstStyle/>
          <a:p>
            <a:pPr>
              <a:lnSpc>
                <a:spcPts val="5400"/>
              </a:lnSpc>
            </a:pPr>
            <a:r>
              <a:rPr lang="en-US" sz="5000">
                <a:solidFill>
                  <a:srgbClr val="000000"/>
                </a:solidFill>
                <a:latin typeface="Playfair Display"/>
              </a:rPr>
              <a:t>About me</a:t>
            </a:r>
          </a:p>
        </p:txBody>
      </p:sp>
      <p:sp>
        <p:nvSpPr>
          <p:cNvPr id="8" name="TextBox 8"/>
          <p:cNvSpPr txBox="1"/>
          <p:nvPr/>
        </p:nvSpPr>
        <p:spPr>
          <a:xfrm>
            <a:off x="14584569" y="454834"/>
            <a:ext cx="1943179" cy="704850"/>
          </a:xfrm>
          <a:prstGeom prst="rect">
            <a:avLst/>
          </a:prstGeom>
        </p:spPr>
        <p:txBody>
          <a:bodyPr lIns="0" tIns="0" rIns="0" bIns="0" rtlCol="0" anchor="t">
            <a:spAutoFit/>
          </a:bodyPr>
          <a:lstStyle/>
          <a:p>
            <a:pPr>
              <a:lnSpc>
                <a:spcPts val="5400"/>
              </a:lnSpc>
            </a:pPr>
            <a:r>
              <a:rPr lang="en-US" sz="5000">
                <a:solidFill>
                  <a:srgbClr val="FFFFFF"/>
                </a:solidFill>
                <a:latin typeface="Playfair Display Bold"/>
              </a:rPr>
              <a:t>Stats</a:t>
            </a:r>
          </a:p>
        </p:txBody>
      </p:sp>
      <p:sp>
        <p:nvSpPr>
          <p:cNvPr id="9" name="TextBox 9"/>
          <p:cNvSpPr txBox="1"/>
          <p:nvPr/>
        </p:nvSpPr>
        <p:spPr>
          <a:xfrm>
            <a:off x="1028700" y="2089982"/>
            <a:ext cx="10833387" cy="1160526"/>
          </a:xfrm>
          <a:prstGeom prst="rect">
            <a:avLst/>
          </a:prstGeom>
        </p:spPr>
        <p:txBody>
          <a:bodyPr lIns="0" tIns="0" rIns="0" bIns="0" rtlCol="0" anchor="t">
            <a:spAutoFit/>
          </a:bodyPr>
          <a:lstStyle/>
          <a:p>
            <a:pPr>
              <a:lnSpc>
                <a:spcPts val="3102"/>
              </a:lnSpc>
            </a:pPr>
            <a:r>
              <a:rPr lang="en-US" sz="2200">
                <a:solidFill>
                  <a:srgbClr val="606A6E"/>
                </a:solidFill>
                <a:latin typeface="Montserrat Medium"/>
              </a:rPr>
              <a:t>Originally from Marco Island, Florida, Claren grew up in a family that worked in residential and commercial real estate sales.</a:t>
            </a:r>
          </a:p>
          <a:p>
            <a:pPr>
              <a:lnSpc>
                <a:spcPts val="3102"/>
              </a:lnSpc>
            </a:pPr>
            <a:endParaRPr lang="en-US" sz="2200">
              <a:solidFill>
                <a:srgbClr val="606A6E"/>
              </a:solidFill>
              <a:latin typeface="Montserrat Medium"/>
            </a:endParaRPr>
          </a:p>
        </p:txBody>
      </p:sp>
      <p:sp>
        <p:nvSpPr>
          <p:cNvPr id="10" name="TextBox 10"/>
          <p:cNvSpPr txBox="1"/>
          <p:nvPr/>
        </p:nvSpPr>
        <p:spPr>
          <a:xfrm>
            <a:off x="6445394" y="3212408"/>
            <a:ext cx="5416694" cy="3691509"/>
          </a:xfrm>
          <a:prstGeom prst="rect">
            <a:avLst/>
          </a:prstGeom>
        </p:spPr>
        <p:txBody>
          <a:bodyPr lIns="0" tIns="0" rIns="0" bIns="0" rtlCol="0" anchor="t">
            <a:spAutoFit/>
          </a:bodyPr>
          <a:lstStyle/>
          <a:p>
            <a:pPr>
              <a:lnSpc>
                <a:spcPts val="3383"/>
              </a:lnSpc>
            </a:pPr>
            <a:r>
              <a:rPr lang="en-US" sz="2400">
                <a:solidFill>
                  <a:srgbClr val="606A6E"/>
                </a:solidFill>
                <a:latin typeface="Montserrat Bold"/>
              </a:rPr>
              <a:t>Claren Jokela</a:t>
            </a:r>
          </a:p>
          <a:p>
            <a:pPr>
              <a:lnSpc>
                <a:spcPts val="3383"/>
              </a:lnSpc>
            </a:pPr>
            <a:endParaRPr lang="en-US" sz="2400">
              <a:solidFill>
                <a:srgbClr val="606A6E"/>
              </a:solidFill>
              <a:latin typeface="Montserrat Bold"/>
            </a:endParaRPr>
          </a:p>
          <a:p>
            <a:pPr>
              <a:lnSpc>
                <a:spcPts val="2820"/>
              </a:lnSpc>
            </a:pPr>
            <a:r>
              <a:rPr lang="en-US" sz="2000">
                <a:solidFill>
                  <a:srgbClr val="606A6E"/>
                </a:solidFill>
                <a:latin typeface="Montserrat"/>
              </a:rPr>
              <a:t>Agent Support</a:t>
            </a:r>
          </a:p>
          <a:p>
            <a:pPr>
              <a:lnSpc>
                <a:spcPts val="2820"/>
              </a:lnSpc>
            </a:pPr>
            <a:r>
              <a:rPr lang="en-US" sz="2000">
                <a:solidFill>
                  <a:srgbClr val="606A6E"/>
                </a:solidFill>
                <a:latin typeface="Montserrat"/>
              </a:rPr>
              <a:t>REALTOR®</a:t>
            </a:r>
          </a:p>
          <a:p>
            <a:pPr>
              <a:lnSpc>
                <a:spcPts val="2820"/>
              </a:lnSpc>
            </a:pPr>
            <a:r>
              <a:rPr lang="en-US" sz="2000">
                <a:solidFill>
                  <a:srgbClr val="606A6E"/>
                </a:solidFill>
                <a:latin typeface="Montserrat"/>
              </a:rPr>
              <a:t>DRE 12312312</a:t>
            </a:r>
          </a:p>
          <a:p>
            <a:pPr>
              <a:lnSpc>
                <a:spcPts val="2820"/>
              </a:lnSpc>
            </a:pPr>
            <a:endParaRPr lang="en-US" sz="2000">
              <a:solidFill>
                <a:srgbClr val="606A6E"/>
              </a:solidFill>
              <a:latin typeface="Montserrat"/>
            </a:endParaRPr>
          </a:p>
          <a:p>
            <a:pPr>
              <a:lnSpc>
                <a:spcPts val="2820"/>
              </a:lnSpc>
            </a:pPr>
            <a:r>
              <a:rPr lang="en-US" sz="2000">
                <a:solidFill>
                  <a:srgbClr val="606A6E"/>
                </a:solidFill>
                <a:latin typeface="Montserrat"/>
              </a:rPr>
              <a:t>727.742.5829</a:t>
            </a:r>
          </a:p>
          <a:p>
            <a:pPr>
              <a:lnSpc>
                <a:spcPts val="2820"/>
              </a:lnSpc>
            </a:pPr>
            <a:r>
              <a:rPr lang="en-US" sz="2000" u="sng">
                <a:solidFill>
                  <a:srgbClr val="606A6E"/>
                </a:solidFill>
                <a:latin typeface="Montserrat"/>
                <a:hlinkClick r:id="rId3" tooltip="mailto:claren.jokela@daltonwade.com"/>
              </a:rPr>
              <a:t>claren.jokela@daltonwade.com </a:t>
            </a:r>
          </a:p>
          <a:p>
            <a:pPr>
              <a:lnSpc>
                <a:spcPts val="2820"/>
              </a:lnSpc>
            </a:pPr>
            <a:r>
              <a:rPr lang="en-US" sz="2000">
                <a:solidFill>
                  <a:srgbClr val="606A6E"/>
                </a:solidFill>
                <a:latin typeface="Montserrat"/>
              </a:rPr>
              <a:t>clarenjokela.com</a:t>
            </a:r>
          </a:p>
          <a:p>
            <a:pPr>
              <a:lnSpc>
                <a:spcPts val="3102"/>
              </a:lnSpc>
            </a:pPr>
            <a:endParaRPr lang="en-US" sz="2000">
              <a:solidFill>
                <a:srgbClr val="606A6E"/>
              </a:solidFill>
              <a:latin typeface="Montserrat"/>
            </a:endParaRPr>
          </a:p>
        </p:txBody>
      </p:sp>
      <p:sp>
        <p:nvSpPr>
          <p:cNvPr id="11" name="TextBox 11"/>
          <p:cNvSpPr txBox="1"/>
          <p:nvPr/>
        </p:nvSpPr>
        <p:spPr>
          <a:xfrm>
            <a:off x="1028700" y="750109"/>
            <a:ext cx="3004979" cy="264160"/>
          </a:xfrm>
          <a:prstGeom prst="rect">
            <a:avLst/>
          </a:prstGeom>
        </p:spPr>
        <p:txBody>
          <a:bodyPr lIns="0" tIns="0" rIns="0" bIns="0" rtlCol="0" anchor="t">
            <a:spAutoFit/>
          </a:bodyPr>
          <a:lstStyle/>
          <a:p>
            <a:pPr>
              <a:lnSpc>
                <a:spcPts val="2239"/>
              </a:lnSpc>
            </a:pPr>
            <a:r>
              <a:rPr lang="en-US" sz="1599">
                <a:solidFill>
                  <a:srgbClr val="000000"/>
                </a:solidFill>
                <a:latin typeface="Montserrat"/>
              </a:rPr>
              <a:t>LISTING PRESENTATION</a:t>
            </a:r>
          </a:p>
        </p:txBody>
      </p:sp>
      <p:sp>
        <p:nvSpPr>
          <p:cNvPr id="12" name="TextBox 12"/>
          <p:cNvSpPr txBox="1"/>
          <p:nvPr/>
        </p:nvSpPr>
        <p:spPr>
          <a:xfrm>
            <a:off x="13801694" y="1520091"/>
            <a:ext cx="3005931" cy="982980"/>
          </a:xfrm>
          <a:prstGeom prst="rect">
            <a:avLst/>
          </a:prstGeom>
        </p:spPr>
        <p:txBody>
          <a:bodyPr lIns="0" tIns="0" rIns="0" bIns="0" rtlCol="0" anchor="t">
            <a:spAutoFit/>
          </a:bodyPr>
          <a:lstStyle/>
          <a:p>
            <a:pPr algn="ctr">
              <a:lnSpc>
                <a:spcPts val="7559"/>
              </a:lnSpc>
            </a:pPr>
            <a:r>
              <a:rPr lang="en-US" sz="6999">
                <a:solidFill>
                  <a:srgbClr val="FFFFFF"/>
                </a:solidFill>
                <a:latin typeface="Playfair Display Bold"/>
              </a:rPr>
              <a:t>$1.4M</a:t>
            </a:r>
          </a:p>
        </p:txBody>
      </p:sp>
      <p:sp>
        <p:nvSpPr>
          <p:cNvPr id="13" name="TextBox 13"/>
          <p:cNvSpPr txBox="1"/>
          <p:nvPr/>
        </p:nvSpPr>
        <p:spPr>
          <a:xfrm>
            <a:off x="14145864" y="2664563"/>
            <a:ext cx="3113436" cy="323215"/>
          </a:xfrm>
          <a:prstGeom prst="rect">
            <a:avLst/>
          </a:prstGeom>
        </p:spPr>
        <p:txBody>
          <a:bodyPr lIns="0" tIns="0" rIns="0" bIns="0" rtlCol="0" anchor="t">
            <a:spAutoFit/>
          </a:bodyPr>
          <a:lstStyle/>
          <a:p>
            <a:pPr>
              <a:lnSpc>
                <a:spcPts val="2659"/>
              </a:lnSpc>
            </a:pPr>
            <a:r>
              <a:rPr lang="en-US" sz="1899">
                <a:solidFill>
                  <a:srgbClr val="FFFFFF"/>
                </a:solidFill>
                <a:latin typeface="Montserrat Semi-Bold"/>
              </a:rPr>
              <a:t>Total Sales to Date</a:t>
            </a:r>
          </a:p>
        </p:txBody>
      </p:sp>
      <p:sp>
        <p:nvSpPr>
          <p:cNvPr id="14" name="TextBox 14"/>
          <p:cNvSpPr txBox="1"/>
          <p:nvPr/>
        </p:nvSpPr>
        <p:spPr>
          <a:xfrm>
            <a:off x="13801694" y="3684736"/>
            <a:ext cx="3005931" cy="982980"/>
          </a:xfrm>
          <a:prstGeom prst="rect">
            <a:avLst/>
          </a:prstGeom>
        </p:spPr>
        <p:txBody>
          <a:bodyPr lIns="0" tIns="0" rIns="0" bIns="0" rtlCol="0" anchor="t">
            <a:spAutoFit/>
          </a:bodyPr>
          <a:lstStyle/>
          <a:p>
            <a:pPr algn="ctr">
              <a:lnSpc>
                <a:spcPts val="7559"/>
              </a:lnSpc>
            </a:pPr>
            <a:r>
              <a:rPr lang="en-US" sz="6999">
                <a:solidFill>
                  <a:srgbClr val="FFFFFF"/>
                </a:solidFill>
                <a:latin typeface="Playfair Display Bold"/>
              </a:rPr>
              <a:t>$1.4M</a:t>
            </a:r>
          </a:p>
        </p:txBody>
      </p:sp>
      <p:sp>
        <p:nvSpPr>
          <p:cNvPr id="15" name="TextBox 15"/>
          <p:cNvSpPr txBox="1"/>
          <p:nvPr/>
        </p:nvSpPr>
        <p:spPr>
          <a:xfrm>
            <a:off x="14078951" y="4829208"/>
            <a:ext cx="2989262" cy="323215"/>
          </a:xfrm>
          <a:prstGeom prst="rect">
            <a:avLst/>
          </a:prstGeom>
        </p:spPr>
        <p:txBody>
          <a:bodyPr lIns="0" tIns="0" rIns="0" bIns="0" rtlCol="0" anchor="t">
            <a:spAutoFit/>
          </a:bodyPr>
          <a:lstStyle/>
          <a:p>
            <a:pPr>
              <a:lnSpc>
                <a:spcPts val="2659"/>
              </a:lnSpc>
            </a:pPr>
            <a:r>
              <a:rPr lang="en-US" sz="1899">
                <a:solidFill>
                  <a:srgbClr val="FFFFFF"/>
                </a:solidFill>
                <a:latin typeface="Montserrat Semi-Bold"/>
              </a:rPr>
              <a:t>Transaction to Date</a:t>
            </a:r>
          </a:p>
        </p:txBody>
      </p:sp>
      <p:sp>
        <p:nvSpPr>
          <p:cNvPr id="16" name="TextBox 16"/>
          <p:cNvSpPr txBox="1"/>
          <p:nvPr/>
        </p:nvSpPr>
        <p:spPr>
          <a:xfrm>
            <a:off x="14728556" y="5849381"/>
            <a:ext cx="1152207" cy="982980"/>
          </a:xfrm>
          <a:prstGeom prst="rect">
            <a:avLst/>
          </a:prstGeom>
        </p:spPr>
        <p:txBody>
          <a:bodyPr lIns="0" tIns="0" rIns="0" bIns="0" rtlCol="0" anchor="t">
            <a:spAutoFit/>
          </a:bodyPr>
          <a:lstStyle/>
          <a:p>
            <a:pPr algn="ctr">
              <a:lnSpc>
                <a:spcPts val="7559"/>
              </a:lnSpc>
            </a:pPr>
            <a:r>
              <a:rPr lang="en-US" sz="6999">
                <a:solidFill>
                  <a:srgbClr val="FFFFFF"/>
                </a:solidFill>
                <a:latin typeface="Playfair Display Bold"/>
              </a:rPr>
              <a:t>10</a:t>
            </a:r>
          </a:p>
        </p:txBody>
      </p:sp>
      <p:sp>
        <p:nvSpPr>
          <p:cNvPr id="17" name="TextBox 17"/>
          <p:cNvSpPr txBox="1"/>
          <p:nvPr/>
        </p:nvSpPr>
        <p:spPr>
          <a:xfrm>
            <a:off x="14081570" y="6993853"/>
            <a:ext cx="3177730" cy="323215"/>
          </a:xfrm>
          <a:prstGeom prst="rect">
            <a:avLst/>
          </a:prstGeom>
        </p:spPr>
        <p:txBody>
          <a:bodyPr lIns="0" tIns="0" rIns="0" bIns="0" rtlCol="0" anchor="t">
            <a:spAutoFit/>
          </a:bodyPr>
          <a:lstStyle/>
          <a:p>
            <a:pPr>
              <a:lnSpc>
                <a:spcPts val="2659"/>
              </a:lnSpc>
            </a:pPr>
            <a:r>
              <a:rPr lang="en-US" sz="1899">
                <a:solidFill>
                  <a:srgbClr val="FFFFFF"/>
                </a:solidFill>
                <a:latin typeface="Montserrat Semi-Bold"/>
              </a:rPr>
              <a:t>Years in Real Estate</a:t>
            </a:r>
          </a:p>
        </p:txBody>
      </p:sp>
      <p:sp>
        <p:nvSpPr>
          <p:cNvPr id="18" name="TextBox 18"/>
          <p:cNvSpPr txBox="1"/>
          <p:nvPr/>
        </p:nvSpPr>
        <p:spPr>
          <a:xfrm>
            <a:off x="14367637" y="8014026"/>
            <a:ext cx="1874044" cy="982980"/>
          </a:xfrm>
          <a:prstGeom prst="rect">
            <a:avLst/>
          </a:prstGeom>
        </p:spPr>
        <p:txBody>
          <a:bodyPr lIns="0" tIns="0" rIns="0" bIns="0" rtlCol="0" anchor="t">
            <a:spAutoFit/>
          </a:bodyPr>
          <a:lstStyle/>
          <a:p>
            <a:pPr algn="ctr">
              <a:lnSpc>
                <a:spcPts val="7559"/>
              </a:lnSpc>
            </a:pPr>
            <a:r>
              <a:rPr lang="en-US" sz="6999">
                <a:solidFill>
                  <a:srgbClr val="FFFFFF"/>
                </a:solidFill>
                <a:latin typeface="Playfair Display Bold"/>
              </a:rPr>
              <a:t>18%</a:t>
            </a:r>
          </a:p>
        </p:txBody>
      </p:sp>
      <p:sp>
        <p:nvSpPr>
          <p:cNvPr id="19" name="TextBox 19"/>
          <p:cNvSpPr txBox="1"/>
          <p:nvPr/>
        </p:nvSpPr>
        <p:spPr>
          <a:xfrm>
            <a:off x="13541106" y="9158498"/>
            <a:ext cx="4022407" cy="323215"/>
          </a:xfrm>
          <a:prstGeom prst="rect">
            <a:avLst/>
          </a:prstGeom>
        </p:spPr>
        <p:txBody>
          <a:bodyPr lIns="0" tIns="0" rIns="0" bIns="0" rtlCol="0" anchor="t">
            <a:spAutoFit/>
          </a:bodyPr>
          <a:lstStyle/>
          <a:p>
            <a:pPr>
              <a:lnSpc>
                <a:spcPts val="2659"/>
              </a:lnSpc>
            </a:pPr>
            <a:r>
              <a:rPr lang="en-US" sz="1899">
                <a:solidFill>
                  <a:srgbClr val="FFFFFF"/>
                </a:solidFill>
                <a:latin typeface="Montserrat Semi-Bold"/>
              </a:rPr>
              <a:t>Total Growth Year Over Year</a:t>
            </a:r>
          </a:p>
        </p:txBody>
      </p:sp>
      <p:sp>
        <p:nvSpPr>
          <p:cNvPr id="20" name="TextBox 20"/>
          <p:cNvSpPr txBox="1"/>
          <p:nvPr/>
        </p:nvSpPr>
        <p:spPr>
          <a:xfrm>
            <a:off x="1028700" y="7261611"/>
            <a:ext cx="4874167" cy="2920365"/>
          </a:xfrm>
          <a:prstGeom prst="rect">
            <a:avLst/>
          </a:prstGeom>
        </p:spPr>
        <p:txBody>
          <a:bodyPr lIns="0" tIns="0" rIns="0" bIns="0" rtlCol="0" anchor="t">
            <a:spAutoFit/>
          </a:bodyPr>
          <a:lstStyle/>
          <a:p>
            <a:pPr>
              <a:lnSpc>
                <a:spcPts val="2379"/>
              </a:lnSpc>
            </a:pPr>
            <a:r>
              <a:rPr lang="en-US" sz="1699">
                <a:solidFill>
                  <a:srgbClr val="000000"/>
                </a:solidFill>
                <a:latin typeface="Montserrat"/>
              </a:rPr>
              <a:t>After growing up in Florida with a family in residential real estate sales, Claren worked as a processor and closer at a title company for several years. This provided her with the unique experience she needed to make the transition into real estate sales. Claren knows that no matter the transaction or the price, everyone involved deserves to be treated with compassion and the utmost</a:t>
            </a:r>
          </a:p>
          <a:p>
            <a:pPr>
              <a:lnSpc>
                <a:spcPts val="2239"/>
              </a:lnSpc>
            </a:pPr>
            <a:endParaRPr lang="en-US" sz="1699">
              <a:solidFill>
                <a:srgbClr val="000000"/>
              </a:solidFill>
              <a:latin typeface="Montserrat"/>
            </a:endParaRPr>
          </a:p>
        </p:txBody>
      </p:sp>
      <p:sp>
        <p:nvSpPr>
          <p:cNvPr id="21" name="TextBox 21"/>
          <p:cNvSpPr txBox="1"/>
          <p:nvPr/>
        </p:nvSpPr>
        <p:spPr>
          <a:xfrm>
            <a:off x="6445394" y="7261611"/>
            <a:ext cx="4874167" cy="2920365"/>
          </a:xfrm>
          <a:prstGeom prst="rect">
            <a:avLst/>
          </a:prstGeom>
        </p:spPr>
        <p:txBody>
          <a:bodyPr lIns="0" tIns="0" rIns="0" bIns="0" rtlCol="0" anchor="t">
            <a:spAutoFit/>
          </a:bodyPr>
          <a:lstStyle/>
          <a:p>
            <a:pPr>
              <a:lnSpc>
                <a:spcPts val="2379"/>
              </a:lnSpc>
            </a:pPr>
            <a:r>
              <a:rPr lang="en-US" sz="1699">
                <a:solidFill>
                  <a:srgbClr val="000000"/>
                </a:solidFill>
                <a:latin typeface="Montserrat"/>
              </a:rPr>
              <a:t>professionalism. Let her help you locate your dream home or sell your existing home today! Since Claren is the spouse of an active duty military member, she thought it was very important to earn her certification as a Military Relocation Professional (MRP). If you or anyone you know is active duty or a veteran, she would be honored to help you buy or sell!</a:t>
            </a:r>
          </a:p>
          <a:p>
            <a:pPr>
              <a:lnSpc>
                <a:spcPts val="2239"/>
              </a:lnSpc>
            </a:pPr>
            <a:endParaRPr lang="en-US" sz="1699">
              <a:solidFill>
                <a:srgbClr val="000000"/>
              </a:solidFill>
              <a:latin typeface="Montserrat"/>
            </a:endParaRPr>
          </a:p>
        </p:txBody>
      </p:sp>
      <p:sp>
        <p:nvSpPr>
          <p:cNvPr id="22" name="AutoShape 22"/>
          <p:cNvSpPr/>
          <p:nvPr/>
        </p:nvSpPr>
        <p:spPr>
          <a:xfrm flipV="1">
            <a:off x="13954603" y="3319536"/>
            <a:ext cx="2853022" cy="0"/>
          </a:xfrm>
          <a:prstGeom prst="line">
            <a:avLst/>
          </a:prstGeom>
          <a:ln w="19050" cap="flat">
            <a:solidFill>
              <a:srgbClr val="FFFFFF"/>
            </a:solidFill>
            <a:prstDash val="solid"/>
            <a:headEnd type="none" w="sm" len="sm"/>
            <a:tailEnd type="none" w="sm" len="sm"/>
          </a:ln>
        </p:spPr>
        <p:txBody>
          <a:bodyPr/>
          <a:lstStyle/>
          <a:p>
            <a:endParaRPr lang="en-US"/>
          </a:p>
        </p:txBody>
      </p:sp>
      <p:sp>
        <p:nvSpPr>
          <p:cNvPr id="23" name="AutoShape 23"/>
          <p:cNvSpPr/>
          <p:nvPr/>
        </p:nvSpPr>
        <p:spPr>
          <a:xfrm>
            <a:off x="13954603" y="5528669"/>
            <a:ext cx="2853022" cy="0"/>
          </a:xfrm>
          <a:prstGeom prst="line">
            <a:avLst/>
          </a:prstGeom>
          <a:ln w="19050" cap="flat">
            <a:solidFill>
              <a:srgbClr val="FFFFFF"/>
            </a:solidFill>
            <a:prstDash val="solid"/>
            <a:headEnd type="none" w="sm" len="sm"/>
            <a:tailEnd type="none" w="sm" len="sm"/>
          </a:ln>
        </p:spPr>
        <p:txBody>
          <a:bodyPr/>
          <a:lstStyle/>
          <a:p>
            <a:endParaRPr lang="en-US"/>
          </a:p>
        </p:txBody>
      </p:sp>
      <p:sp>
        <p:nvSpPr>
          <p:cNvPr id="24" name="AutoShape 24"/>
          <p:cNvSpPr/>
          <p:nvPr/>
        </p:nvSpPr>
        <p:spPr>
          <a:xfrm>
            <a:off x="13954603" y="7737801"/>
            <a:ext cx="2853022" cy="0"/>
          </a:xfrm>
          <a:prstGeom prst="line">
            <a:avLst/>
          </a:prstGeom>
          <a:ln w="1905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06A6E"/>
        </a:solidFill>
        <a:effectLst/>
      </p:bgPr>
    </p:bg>
    <p:spTree>
      <p:nvGrpSpPr>
        <p:cNvPr id="1" name=""/>
        <p:cNvGrpSpPr/>
        <p:nvPr/>
      </p:nvGrpSpPr>
      <p:grpSpPr>
        <a:xfrm>
          <a:off x="0" y="0"/>
          <a:ext cx="0" cy="0"/>
          <a:chOff x="0" y="0"/>
          <a:chExt cx="0" cy="0"/>
        </a:xfrm>
      </p:grpSpPr>
      <p:grpSp>
        <p:nvGrpSpPr>
          <p:cNvPr id="2" name="Group 2"/>
          <p:cNvGrpSpPr/>
          <p:nvPr/>
        </p:nvGrpSpPr>
        <p:grpSpPr>
          <a:xfrm>
            <a:off x="443107" y="424517"/>
            <a:ext cx="17401785" cy="9437966"/>
            <a:chOff x="0" y="0"/>
            <a:chExt cx="4583186" cy="2485719"/>
          </a:xfrm>
        </p:grpSpPr>
        <p:sp>
          <p:nvSpPr>
            <p:cNvPr id="3" name="Freeform 3"/>
            <p:cNvSpPr/>
            <p:nvPr/>
          </p:nvSpPr>
          <p:spPr>
            <a:xfrm>
              <a:off x="0" y="0"/>
              <a:ext cx="4583186" cy="2485719"/>
            </a:xfrm>
            <a:custGeom>
              <a:avLst/>
              <a:gdLst/>
              <a:ahLst/>
              <a:cxnLst/>
              <a:rect l="l" t="t" r="r" b="b"/>
              <a:pathLst>
                <a:path w="4583186" h="2485719">
                  <a:moveTo>
                    <a:pt x="0" y="0"/>
                  </a:moveTo>
                  <a:lnTo>
                    <a:pt x="4583186" y="0"/>
                  </a:lnTo>
                  <a:lnTo>
                    <a:pt x="4583186" y="2485719"/>
                  </a:lnTo>
                  <a:lnTo>
                    <a:pt x="0" y="2485719"/>
                  </a:lnTo>
                  <a:close/>
                </a:path>
              </a:pathLst>
            </a:custGeom>
            <a:solidFill>
              <a:srgbClr val="FFFFFF"/>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5" name="AutoShape 5"/>
          <p:cNvSpPr/>
          <p:nvPr/>
        </p:nvSpPr>
        <p:spPr>
          <a:xfrm flipV="1">
            <a:off x="450586" y="6773693"/>
            <a:ext cx="5646762" cy="3078257"/>
          </a:xfrm>
          <a:prstGeom prst="line">
            <a:avLst/>
          </a:prstGeom>
          <a:ln w="28575" cap="flat">
            <a:solidFill>
              <a:srgbClr val="94AD8C"/>
            </a:solidFill>
            <a:prstDash val="solid"/>
            <a:headEnd type="none" w="sm" len="sm"/>
            <a:tailEnd type="none" w="sm" len="sm"/>
          </a:ln>
        </p:spPr>
        <p:txBody>
          <a:bodyPr/>
          <a:lstStyle/>
          <a:p>
            <a:endParaRPr lang="en-US"/>
          </a:p>
        </p:txBody>
      </p:sp>
      <p:sp>
        <p:nvSpPr>
          <p:cNvPr id="6" name="AutoShape 6"/>
          <p:cNvSpPr/>
          <p:nvPr/>
        </p:nvSpPr>
        <p:spPr>
          <a:xfrm flipV="1">
            <a:off x="11920678" y="436180"/>
            <a:ext cx="5915961" cy="3197714"/>
          </a:xfrm>
          <a:prstGeom prst="line">
            <a:avLst/>
          </a:prstGeom>
          <a:ln w="28575" cap="flat">
            <a:solidFill>
              <a:srgbClr val="94AD8C"/>
            </a:solidFill>
            <a:prstDash val="solid"/>
            <a:headEnd type="none" w="sm" len="sm"/>
            <a:tailEnd type="none" w="sm" len="sm"/>
          </a:ln>
        </p:spPr>
        <p:txBody>
          <a:bodyPr/>
          <a:lstStyle/>
          <a:p>
            <a:endParaRPr lang="en-US"/>
          </a:p>
        </p:txBody>
      </p:sp>
      <p:sp>
        <p:nvSpPr>
          <p:cNvPr id="7" name="TextBox 7"/>
          <p:cNvSpPr txBox="1"/>
          <p:nvPr/>
        </p:nvSpPr>
        <p:spPr>
          <a:xfrm>
            <a:off x="7620532" y="4844341"/>
            <a:ext cx="4293352" cy="720252"/>
          </a:xfrm>
          <a:prstGeom prst="rect">
            <a:avLst/>
          </a:prstGeom>
        </p:spPr>
        <p:txBody>
          <a:bodyPr lIns="0" tIns="0" rIns="0" bIns="0" rtlCol="0" anchor="t">
            <a:spAutoFit/>
          </a:bodyPr>
          <a:lstStyle/>
          <a:p>
            <a:pPr>
              <a:lnSpc>
                <a:spcPts val="5517"/>
              </a:lnSpc>
            </a:pPr>
            <a:r>
              <a:rPr lang="en-US" sz="5109">
                <a:solidFill>
                  <a:srgbClr val="94AD8C"/>
                </a:solidFill>
                <a:latin typeface="Montserrat"/>
              </a:rPr>
              <a:t>is simple:</a:t>
            </a:r>
          </a:p>
        </p:txBody>
      </p:sp>
      <p:grpSp>
        <p:nvGrpSpPr>
          <p:cNvPr id="8" name="Group 8"/>
          <p:cNvGrpSpPr/>
          <p:nvPr/>
        </p:nvGrpSpPr>
        <p:grpSpPr>
          <a:xfrm>
            <a:off x="7093138" y="4046216"/>
            <a:ext cx="4101724" cy="811836"/>
            <a:chOff x="0" y="0"/>
            <a:chExt cx="5468965" cy="1082449"/>
          </a:xfrm>
        </p:grpSpPr>
        <p:sp>
          <p:nvSpPr>
            <p:cNvPr id="9" name="TextBox 9"/>
            <p:cNvSpPr txBox="1"/>
            <p:nvPr/>
          </p:nvSpPr>
          <p:spPr>
            <a:xfrm>
              <a:off x="0" y="103063"/>
              <a:ext cx="2568558" cy="979386"/>
            </a:xfrm>
            <a:prstGeom prst="rect">
              <a:avLst/>
            </a:prstGeom>
          </p:spPr>
          <p:txBody>
            <a:bodyPr lIns="0" tIns="0" rIns="0" bIns="0" rtlCol="0" anchor="t">
              <a:spAutoFit/>
            </a:bodyPr>
            <a:lstStyle/>
            <a:p>
              <a:pPr>
                <a:lnSpc>
                  <a:spcPts val="5517"/>
                </a:lnSpc>
              </a:pPr>
              <a:r>
                <a:rPr lang="en-US" sz="5109">
                  <a:solidFill>
                    <a:srgbClr val="94AD8C"/>
                  </a:solidFill>
                  <a:latin typeface="Montserrat"/>
                </a:rPr>
                <a:t>My</a:t>
              </a:r>
            </a:p>
          </p:txBody>
        </p:sp>
        <p:sp>
          <p:nvSpPr>
            <p:cNvPr id="10" name="TextBox 10"/>
            <p:cNvSpPr txBox="1"/>
            <p:nvPr/>
          </p:nvSpPr>
          <p:spPr>
            <a:xfrm>
              <a:off x="1562399" y="57150"/>
              <a:ext cx="3906567" cy="930817"/>
            </a:xfrm>
            <a:prstGeom prst="rect">
              <a:avLst/>
            </a:prstGeom>
          </p:spPr>
          <p:txBody>
            <a:bodyPr lIns="0" tIns="0" rIns="0" bIns="0" rtlCol="0" anchor="t">
              <a:spAutoFit/>
            </a:bodyPr>
            <a:lstStyle/>
            <a:p>
              <a:pPr>
                <a:lnSpc>
                  <a:spcPts val="5260"/>
                </a:lnSpc>
              </a:pPr>
              <a:r>
                <a:rPr lang="en-US" sz="4870">
                  <a:solidFill>
                    <a:srgbClr val="94AD8C"/>
                  </a:solidFill>
                  <a:latin typeface="Playfair Display Italics"/>
                </a:rPr>
                <a:t>philosophy</a:t>
              </a:r>
            </a:p>
          </p:txBody>
        </p:sp>
      </p:grpSp>
      <p:grpSp>
        <p:nvGrpSpPr>
          <p:cNvPr id="11" name="Group 11"/>
          <p:cNvGrpSpPr/>
          <p:nvPr/>
        </p:nvGrpSpPr>
        <p:grpSpPr>
          <a:xfrm>
            <a:off x="6532670" y="5445356"/>
            <a:ext cx="5222660" cy="795428"/>
            <a:chOff x="0" y="0"/>
            <a:chExt cx="6963546" cy="1060571"/>
          </a:xfrm>
        </p:grpSpPr>
        <p:sp>
          <p:nvSpPr>
            <p:cNvPr id="12" name="TextBox 12"/>
            <p:cNvSpPr txBox="1"/>
            <p:nvPr/>
          </p:nvSpPr>
          <p:spPr>
            <a:xfrm>
              <a:off x="2427405" y="81185"/>
              <a:ext cx="3104950" cy="979386"/>
            </a:xfrm>
            <a:prstGeom prst="rect">
              <a:avLst/>
            </a:prstGeom>
          </p:spPr>
          <p:txBody>
            <a:bodyPr lIns="0" tIns="0" rIns="0" bIns="0" rtlCol="0" anchor="t">
              <a:spAutoFit/>
            </a:bodyPr>
            <a:lstStyle/>
            <a:p>
              <a:pPr>
                <a:lnSpc>
                  <a:spcPts val="5517"/>
                </a:lnSpc>
              </a:pPr>
              <a:r>
                <a:rPr lang="en-US" sz="5109">
                  <a:solidFill>
                    <a:srgbClr val="94AD8C"/>
                  </a:solidFill>
                  <a:latin typeface="Montserrat"/>
                </a:rPr>
                <a:t>come</a:t>
              </a:r>
            </a:p>
          </p:txBody>
        </p:sp>
        <p:sp>
          <p:nvSpPr>
            <p:cNvPr id="13" name="TextBox 13"/>
            <p:cNvSpPr txBox="1"/>
            <p:nvPr/>
          </p:nvSpPr>
          <p:spPr>
            <a:xfrm>
              <a:off x="0" y="57150"/>
              <a:ext cx="2566657" cy="930817"/>
            </a:xfrm>
            <a:prstGeom prst="rect">
              <a:avLst/>
            </a:prstGeom>
          </p:spPr>
          <p:txBody>
            <a:bodyPr lIns="0" tIns="0" rIns="0" bIns="0" rtlCol="0" anchor="t">
              <a:spAutoFit/>
            </a:bodyPr>
            <a:lstStyle/>
            <a:p>
              <a:pPr>
                <a:lnSpc>
                  <a:spcPts val="5260"/>
                </a:lnSpc>
              </a:pPr>
              <a:r>
                <a:rPr lang="en-US" sz="4870">
                  <a:solidFill>
                    <a:srgbClr val="94AD8C"/>
                  </a:solidFill>
                  <a:latin typeface="Playfair Display Italics"/>
                </a:rPr>
                <a:t>clients</a:t>
              </a:r>
            </a:p>
          </p:txBody>
        </p:sp>
        <p:sp>
          <p:nvSpPr>
            <p:cNvPr id="14" name="TextBox 14"/>
            <p:cNvSpPr txBox="1"/>
            <p:nvPr/>
          </p:nvSpPr>
          <p:spPr>
            <a:xfrm>
              <a:off x="5072024" y="81185"/>
              <a:ext cx="1891523" cy="930817"/>
            </a:xfrm>
            <a:prstGeom prst="rect">
              <a:avLst/>
            </a:prstGeom>
          </p:spPr>
          <p:txBody>
            <a:bodyPr lIns="0" tIns="0" rIns="0" bIns="0" rtlCol="0" anchor="t">
              <a:spAutoFit/>
            </a:bodyPr>
            <a:lstStyle/>
            <a:p>
              <a:pPr>
                <a:lnSpc>
                  <a:spcPts val="5260"/>
                </a:lnSpc>
              </a:pPr>
              <a:r>
                <a:rPr lang="en-US" sz="4870">
                  <a:solidFill>
                    <a:srgbClr val="94AD8C"/>
                  </a:solidFill>
                  <a:latin typeface="Playfair Display Italics"/>
                </a:rPr>
                <a:t>first</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96260" y="5143500"/>
            <a:ext cx="6591740" cy="4671308"/>
            <a:chOff x="0" y="0"/>
            <a:chExt cx="8788986" cy="6228410"/>
          </a:xfrm>
        </p:grpSpPr>
        <p:pic>
          <p:nvPicPr>
            <p:cNvPr id="3" name="Picture 3"/>
            <p:cNvPicPr>
              <a:picLocks noChangeAspect="1"/>
            </p:cNvPicPr>
            <p:nvPr/>
          </p:nvPicPr>
          <p:blipFill>
            <a:blip r:embed="rId2"/>
            <a:srcRect t="10461" b="10461"/>
            <a:stretch>
              <a:fillRect/>
            </a:stretch>
          </p:blipFill>
          <p:spPr>
            <a:xfrm>
              <a:off x="0" y="0"/>
              <a:ext cx="8788986" cy="6228410"/>
            </a:xfrm>
            <a:prstGeom prst="rect">
              <a:avLst/>
            </a:prstGeom>
          </p:spPr>
        </p:pic>
      </p:grpSp>
      <p:grpSp>
        <p:nvGrpSpPr>
          <p:cNvPr id="4" name="Group 4"/>
          <p:cNvGrpSpPr/>
          <p:nvPr/>
        </p:nvGrpSpPr>
        <p:grpSpPr>
          <a:xfrm>
            <a:off x="1028700" y="5143500"/>
            <a:ext cx="10367695" cy="4671308"/>
            <a:chOff x="0" y="0"/>
            <a:chExt cx="13823593" cy="6228410"/>
          </a:xfrm>
        </p:grpSpPr>
        <p:pic>
          <p:nvPicPr>
            <p:cNvPr id="5" name="Picture 5"/>
            <p:cNvPicPr>
              <a:picLocks noChangeAspect="1"/>
            </p:cNvPicPr>
            <p:nvPr/>
          </p:nvPicPr>
          <p:blipFill>
            <a:blip r:embed="rId3"/>
            <a:srcRect t="17019" b="834"/>
            <a:stretch>
              <a:fillRect/>
            </a:stretch>
          </p:blipFill>
          <p:spPr>
            <a:xfrm>
              <a:off x="0" y="0"/>
              <a:ext cx="13823593" cy="6228410"/>
            </a:xfrm>
            <a:prstGeom prst="rect">
              <a:avLst/>
            </a:prstGeom>
          </p:spPr>
        </p:pic>
      </p:grpSp>
      <p:sp>
        <p:nvSpPr>
          <p:cNvPr id="6" name="TextBox 6"/>
          <p:cNvSpPr txBox="1"/>
          <p:nvPr/>
        </p:nvSpPr>
        <p:spPr>
          <a:xfrm>
            <a:off x="1028700" y="1250087"/>
            <a:ext cx="5403215" cy="704850"/>
          </a:xfrm>
          <a:prstGeom prst="rect">
            <a:avLst/>
          </a:prstGeom>
        </p:spPr>
        <p:txBody>
          <a:bodyPr lIns="0" tIns="0" rIns="0" bIns="0" rtlCol="0" anchor="t">
            <a:spAutoFit/>
          </a:bodyPr>
          <a:lstStyle/>
          <a:p>
            <a:pPr>
              <a:lnSpc>
                <a:spcPts val="5400"/>
              </a:lnSpc>
            </a:pPr>
            <a:r>
              <a:rPr lang="en-US" sz="5000">
                <a:solidFill>
                  <a:srgbClr val="000000"/>
                </a:solidFill>
                <a:latin typeface="Playfair Display Semi-Bold"/>
              </a:rPr>
              <a:t>Sarasota Stats</a:t>
            </a:r>
          </a:p>
        </p:txBody>
      </p:sp>
      <p:sp>
        <p:nvSpPr>
          <p:cNvPr id="7" name="TextBox 7"/>
          <p:cNvSpPr txBox="1"/>
          <p:nvPr/>
        </p:nvSpPr>
        <p:spPr>
          <a:xfrm>
            <a:off x="1028700" y="750109"/>
            <a:ext cx="4522470" cy="264160"/>
          </a:xfrm>
          <a:prstGeom prst="rect">
            <a:avLst/>
          </a:prstGeom>
        </p:spPr>
        <p:txBody>
          <a:bodyPr lIns="0" tIns="0" rIns="0" bIns="0" rtlCol="0" anchor="t">
            <a:spAutoFit/>
          </a:bodyPr>
          <a:lstStyle/>
          <a:p>
            <a:pPr>
              <a:lnSpc>
                <a:spcPts val="2239"/>
              </a:lnSpc>
            </a:pPr>
            <a:r>
              <a:rPr lang="en-US" sz="1599">
                <a:solidFill>
                  <a:srgbClr val="000000"/>
                </a:solidFill>
                <a:latin typeface="Montserrat"/>
              </a:rPr>
              <a:t>LISTING PRESENTATION</a:t>
            </a:r>
          </a:p>
        </p:txBody>
      </p:sp>
      <p:sp>
        <p:nvSpPr>
          <p:cNvPr id="8" name="TextBox 8"/>
          <p:cNvSpPr txBox="1"/>
          <p:nvPr/>
        </p:nvSpPr>
        <p:spPr>
          <a:xfrm>
            <a:off x="1028700" y="2612333"/>
            <a:ext cx="10667560" cy="339725"/>
          </a:xfrm>
          <a:prstGeom prst="rect">
            <a:avLst/>
          </a:prstGeom>
        </p:spPr>
        <p:txBody>
          <a:bodyPr lIns="0" tIns="0" rIns="0" bIns="0" rtlCol="0" anchor="t">
            <a:spAutoFit/>
          </a:bodyPr>
          <a:lstStyle/>
          <a:p>
            <a:pPr>
              <a:lnSpc>
                <a:spcPts val="2800"/>
              </a:lnSpc>
              <a:spcBef>
                <a:spcPct val="0"/>
              </a:spcBef>
            </a:pPr>
            <a:r>
              <a:rPr lang="en-US" sz="2000">
                <a:solidFill>
                  <a:srgbClr val="94AD8C"/>
                </a:solidFill>
                <a:latin typeface="Montserrat Semi-Bold"/>
              </a:rPr>
              <a:t>All Sales, Under Agreement &amp; Currently For Sale $400,000 - $500,000</a:t>
            </a:r>
          </a:p>
        </p:txBody>
      </p:sp>
      <p:grpSp>
        <p:nvGrpSpPr>
          <p:cNvPr id="9" name="Group 9"/>
          <p:cNvGrpSpPr/>
          <p:nvPr/>
        </p:nvGrpSpPr>
        <p:grpSpPr>
          <a:xfrm>
            <a:off x="184343" y="2980488"/>
            <a:ext cx="3005931" cy="1877262"/>
            <a:chOff x="0" y="0"/>
            <a:chExt cx="4007908" cy="2503016"/>
          </a:xfrm>
        </p:grpSpPr>
        <p:sp>
          <p:nvSpPr>
            <p:cNvPr id="10" name="TextBox 10"/>
            <p:cNvSpPr txBox="1"/>
            <p:nvPr/>
          </p:nvSpPr>
          <p:spPr>
            <a:xfrm>
              <a:off x="0" y="76200"/>
              <a:ext cx="4007908" cy="1336040"/>
            </a:xfrm>
            <a:prstGeom prst="rect">
              <a:avLst/>
            </a:prstGeom>
          </p:spPr>
          <p:txBody>
            <a:bodyPr lIns="0" tIns="0" rIns="0" bIns="0" rtlCol="0" anchor="t">
              <a:spAutoFit/>
            </a:bodyPr>
            <a:lstStyle/>
            <a:p>
              <a:pPr algn="ctr">
                <a:lnSpc>
                  <a:spcPts val="7559"/>
                </a:lnSpc>
              </a:pPr>
              <a:r>
                <a:rPr lang="en-US" sz="6999">
                  <a:solidFill>
                    <a:srgbClr val="94AD8C"/>
                  </a:solidFill>
                  <a:latin typeface="Playfair Display Bold Italics"/>
                </a:rPr>
                <a:t>169</a:t>
              </a:r>
            </a:p>
          </p:txBody>
        </p:sp>
        <p:sp>
          <p:nvSpPr>
            <p:cNvPr id="11" name="TextBox 11"/>
            <p:cNvSpPr txBox="1"/>
            <p:nvPr/>
          </p:nvSpPr>
          <p:spPr>
            <a:xfrm>
              <a:off x="458893" y="1640263"/>
              <a:ext cx="3090122" cy="862754"/>
            </a:xfrm>
            <a:prstGeom prst="rect">
              <a:avLst/>
            </a:prstGeom>
          </p:spPr>
          <p:txBody>
            <a:bodyPr lIns="0" tIns="0" rIns="0" bIns="0" rtlCol="0" anchor="t">
              <a:spAutoFit/>
            </a:bodyPr>
            <a:lstStyle/>
            <a:p>
              <a:pPr algn="ctr">
                <a:lnSpc>
                  <a:spcPts val="2659"/>
                </a:lnSpc>
              </a:pPr>
              <a:r>
                <a:rPr lang="en-US" sz="1899">
                  <a:solidFill>
                    <a:srgbClr val="000000"/>
                  </a:solidFill>
                  <a:latin typeface="Montserrat Medium"/>
                </a:rPr>
                <a:t>Properties</a:t>
              </a:r>
            </a:p>
            <a:p>
              <a:pPr algn="ctr">
                <a:lnSpc>
                  <a:spcPts val="2659"/>
                </a:lnSpc>
              </a:pPr>
              <a:r>
                <a:rPr lang="en-US" sz="1899">
                  <a:solidFill>
                    <a:srgbClr val="000000"/>
                  </a:solidFill>
                  <a:latin typeface="Montserrat Medium"/>
                </a:rPr>
                <a:t>on Market</a:t>
              </a:r>
            </a:p>
          </p:txBody>
        </p:sp>
      </p:grpSp>
      <p:grpSp>
        <p:nvGrpSpPr>
          <p:cNvPr id="12" name="Group 12"/>
          <p:cNvGrpSpPr/>
          <p:nvPr/>
        </p:nvGrpSpPr>
        <p:grpSpPr>
          <a:xfrm>
            <a:off x="3203848" y="2980488"/>
            <a:ext cx="3005931" cy="1877262"/>
            <a:chOff x="0" y="0"/>
            <a:chExt cx="4007908" cy="2503016"/>
          </a:xfrm>
        </p:grpSpPr>
        <p:sp>
          <p:nvSpPr>
            <p:cNvPr id="13" name="TextBox 13"/>
            <p:cNvSpPr txBox="1"/>
            <p:nvPr/>
          </p:nvSpPr>
          <p:spPr>
            <a:xfrm>
              <a:off x="0" y="76200"/>
              <a:ext cx="4007908" cy="1336040"/>
            </a:xfrm>
            <a:prstGeom prst="rect">
              <a:avLst/>
            </a:prstGeom>
          </p:spPr>
          <p:txBody>
            <a:bodyPr lIns="0" tIns="0" rIns="0" bIns="0" rtlCol="0" anchor="t">
              <a:spAutoFit/>
            </a:bodyPr>
            <a:lstStyle/>
            <a:p>
              <a:pPr marL="0" lvl="0" indent="0" algn="ctr">
                <a:lnSpc>
                  <a:spcPts val="7559"/>
                </a:lnSpc>
                <a:spcBef>
                  <a:spcPct val="0"/>
                </a:spcBef>
              </a:pPr>
              <a:r>
                <a:rPr lang="en-US" sz="6999" u="none" strike="noStrike">
                  <a:solidFill>
                    <a:srgbClr val="94AD8C"/>
                  </a:solidFill>
                  <a:latin typeface="Playfair Display Bold Italics"/>
                </a:rPr>
                <a:t>109</a:t>
              </a:r>
            </a:p>
          </p:txBody>
        </p:sp>
        <p:sp>
          <p:nvSpPr>
            <p:cNvPr id="14" name="TextBox 14"/>
            <p:cNvSpPr txBox="1"/>
            <p:nvPr/>
          </p:nvSpPr>
          <p:spPr>
            <a:xfrm>
              <a:off x="458893" y="1640263"/>
              <a:ext cx="3090122" cy="862754"/>
            </a:xfrm>
            <a:prstGeom prst="rect">
              <a:avLst/>
            </a:prstGeom>
          </p:spPr>
          <p:txBody>
            <a:bodyPr lIns="0" tIns="0" rIns="0" bIns="0" rtlCol="0" anchor="t">
              <a:spAutoFit/>
            </a:bodyPr>
            <a:lstStyle/>
            <a:p>
              <a:pPr algn="ctr">
                <a:lnSpc>
                  <a:spcPts val="2659"/>
                </a:lnSpc>
              </a:pPr>
              <a:r>
                <a:rPr lang="en-US" sz="1899">
                  <a:solidFill>
                    <a:srgbClr val="000000"/>
                  </a:solidFill>
                  <a:latin typeface="Montserrat Medium"/>
                </a:rPr>
                <a:t>Properties </a:t>
              </a:r>
            </a:p>
            <a:p>
              <a:pPr algn="ctr">
                <a:lnSpc>
                  <a:spcPts val="2659"/>
                </a:lnSpc>
              </a:pPr>
              <a:r>
                <a:rPr lang="en-US" sz="1899">
                  <a:solidFill>
                    <a:srgbClr val="000000"/>
                  </a:solidFill>
                  <a:latin typeface="Montserrat Medium"/>
                </a:rPr>
                <a:t>Under Agreement</a:t>
              </a:r>
            </a:p>
          </p:txBody>
        </p:sp>
      </p:grpSp>
      <p:grpSp>
        <p:nvGrpSpPr>
          <p:cNvPr id="15" name="Group 15"/>
          <p:cNvGrpSpPr/>
          <p:nvPr/>
        </p:nvGrpSpPr>
        <p:grpSpPr>
          <a:xfrm>
            <a:off x="6048874" y="2980488"/>
            <a:ext cx="3005931" cy="1877262"/>
            <a:chOff x="0" y="0"/>
            <a:chExt cx="4007908" cy="2503016"/>
          </a:xfrm>
        </p:grpSpPr>
        <p:sp>
          <p:nvSpPr>
            <p:cNvPr id="16" name="TextBox 16"/>
            <p:cNvSpPr txBox="1"/>
            <p:nvPr/>
          </p:nvSpPr>
          <p:spPr>
            <a:xfrm>
              <a:off x="0" y="76200"/>
              <a:ext cx="4007908" cy="1336040"/>
            </a:xfrm>
            <a:prstGeom prst="rect">
              <a:avLst/>
            </a:prstGeom>
          </p:spPr>
          <p:txBody>
            <a:bodyPr lIns="0" tIns="0" rIns="0" bIns="0" rtlCol="0" anchor="t">
              <a:spAutoFit/>
            </a:bodyPr>
            <a:lstStyle/>
            <a:p>
              <a:pPr algn="ctr">
                <a:lnSpc>
                  <a:spcPts val="7559"/>
                </a:lnSpc>
              </a:pPr>
              <a:r>
                <a:rPr lang="en-US" sz="6999">
                  <a:solidFill>
                    <a:srgbClr val="94AD8C"/>
                  </a:solidFill>
                  <a:latin typeface="Playfair Display Bold Italics"/>
                </a:rPr>
                <a:t>612</a:t>
              </a:r>
            </a:p>
          </p:txBody>
        </p:sp>
        <p:sp>
          <p:nvSpPr>
            <p:cNvPr id="17" name="TextBox 17"/>
            <p:cNvSpPr txBox="1"/>
            <p:nvPr/>
          </p:nvSpPr>
          <p:spPr>
            <a:xfrm>
              <a:off x="458893" y="1640263"/>
              <a:ext cx="3090122" cy="862754"/>
            </a:xfrm>
            <a:prstGeom prst="rect">
              <a:avLst/>
            </a:prstGeom>
          </p:spPr>
          <p:txBody>
            <a:bodyPr lIns="0" tIns="0" rIns="0" bIns="0" rtlCol="0" anchor="t">
              <a:spAutoFit/>
            </a:bodyPr>
            <a:lstStyle/>
            <a:p>
              <a:pPr algn="ctr">
                <a:lnSpc>
                  <a:spcPts val="2659"/>
                </a:lnSpc>
              </a:pPr>
              <a:r>
                <a:rPr lang="en-US" sz="1899">
                  <a:solidFill>
                    <a:srgbClr val="000000"/>
                  </a:solidFill>
                  <a:latin typeface="Montserrat Medium"/>
                </a:rPr>
                <a:t>Sales in last </a:t>
              </a:r>
            </a:p>
            <a:p>
              <a:pPr algn="ctr">
                <a:lnSpc>
                  <a:spcPts val="2659"/>
                </a:lnSpc>
              </a:pPr>
              <a:r>
                <a:rPr lang="en-US" sz="1899">
                  <a:solidFill>
                    <a:srgbClr val="000000"/>
                  </a:solidFill>
                  <a:latin typeface="Montserrat Medium"/>
                </a:rPr>
                <a:t> 6 months</a:t>
              </a:r>
            </a:p>
          </p:txBody>
        </p:sp>
      </p:grpSp>
      <p:sp>
        <p:nvSpPr>
          <p:cNvPr id="18" name="AutoShape 18"/>
          <p:cNvSpPr/>
          <p:nvPr/>
        </p:nvSpPr>
        <p:spPr>
          <a:xfrm flipV="1">
            <a:off x="3073082" y="3294257"/>
            <a:ext cx="6045" cy="1563456"/>
          </a:xfrm>
          <a:prstGeom prst="line">
            <a:avLst/>
          </a:prstGeom>
          <a:ln w="19050" cap="flat">
            <a:solidFill>
              <a:srgbClr val="94AD8C"/>
            </a:solidFill>
            <a:prstDash val="solid"/>
            <a:headEnd type="none" w="sm" len="sm"/>
            <a:tailEnd type="none" w="sm" len="sm"/>
          </a:ln>
        </p:spPr>
        <p:txBody>
          <a:bodyPr/>
          <a:lstStyle/>
          <a:p>
            <a:endParaRPr lang="en-US"/>
          </a:p>
        </p:txBody>
      </p:sp>
      <p:sp>
        <p:nvSpPr>
          <p:cNvPr id="19" name="AutoShape 19"/>
          <p:cNvSpPr/>
          <p:nvPr/>
        </p:nvSpPr>
        <p:spPr>
          <a:xfrm flipV="1">
            <a:off x="6219304" y="3294257"/>
            <a:ext cx="6045" cy="1563456"/>
          </a:xfrm>
          <a:prstGeom prst="line">
            <a:avLst/>
          </a:prstGeom>
          <a:ln w="19050" cap="flat">
            <a:solidFill>
              <a:srgbClr val="94AD8C"/>
            </a:solidFill>
            <a:prstDash val="solid"/>
            <a:headEnd type="none" w="sm" len="sm"/>
            <a:tailEnd type="none" w="sm" len="sm"/>
          </a:ln>
        </p:spPr>
        <p:txBody>
          <a:bodyPr/>
          <a:lstStyle/>
          <a:p>
            <a:endParaRPr lang="en-US"/>
          </a:p>
        </p:txBody>
      </p:sp>
      <p:sp>
        <p:nvSpPr>
          <p:cNvPr id="20" name="TextBox 20"/>
          <p:cNvSpPr txBox="1"/>
          <p:nvPr/>
        </p:nvSpPr>
        <p:spPr>
          <a:xfrm>
            <a:off x="15111889" y="750109"/>
            <a:ext cx="2147411" cy="264160"/>
          </a:xfrm>
          <a:prstGeom prst="rect">
            <a:avLst/>
          </a:prstGeom>
        </p:spPr>
        <p:txBody>
          <a:bodyPr lIns="0" tIns="0" rIns="0" bIns="0" rtlCol="0" anchor="t">
            <a:spAutoFit/>
          </a:bodyPr>
          <a:lstStyle/>
          <a:p>
            <a:pPr algn="r">
              <a:lnSpc>
                <a:spcPts val="2239"/>
              </a:lnSpc>
            </a:pPr>
            <a:r>
              <a:rPr lang="en-US" sz="1599">
                <a:solidFill>
                  <a:srgbClr val="000000"/>
                </a:solidFill>
                <a:latin typeface="Montserrat"/>
              </a:rPr>
              <a:t>DALTON WADE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C8F7B"/>
        </a:solidFill>
        <a:effectLst/>
      </p:bgPr>
    </p:bg>
    <p:spTree>
      <p:nvGrpSpPr>
        <p:cNvPr id="1" name=""/>
        <p:cNvGrpSpPr/>
        <p:nvPr/>
      </p:nvGrpSpPr>
      <p:grpSpPr>
        <a:xfrm>
          <a:off x="0" y="0"/>
          <a:ext cx="0" cy="0"/>
          <a:chOff x="0" y="0"/>
          <a:chExt cx="0" cy="0"/>
        </a:xfrm>
      </p:grpSpPr>
      <p:grpSp>
        <p:nvGrpSpPr>
          <p:cNvPr id="2" name="Group 2"/>
          <p:cNvGrpSpPr/>
          <p:nvPr/>
        </p:nvGrpSpPr>
        <p:grpSpPr>
          <a:xfrm>
            <a:off x="3319896" y="0"/>
            <a:ext cx="14968104" cy="8502054"/>
            <a:chOff x="0" y="0"/>
            <a:chExt cx="19957472" cy="11336071"/>
          </a:xfrm>
        </p:grpSpPr>
        <p:pic>
          <p:nvPicPr>
            <p:cNvPr id="3" name="Picture 3"/>
            <p:cNvPicPr>
              <a:picLocks noChangeAspect="1"/>
            </p:cNvPicPr>
            <p:nvPr/>
          </p:nvPicPr>
          <p:blipFill>
            <a:blip r:embed="rId2"/>
            <a:srcRect l="931" t="16637" b="931"/>
            <a:stretch>
              <a:fillRect/>
            </a:stretch>
          </p:blipFill>
          <p:spPr>
            <a:xfrm>
              <a:off x="0" y="0"/>
              <a:ext cx="19957472" cy="11336071"/>
            </a:xfrm>
            <a:prstGeom prst="rect">
              <a:avLst/>
            </a:prstGeom>
          </p:spPr>
        </p:pic>
      </p:grpSp>
      <p:sp>
        <p:nvSpPr>
          <p:cNvPr id="4" name="Freeform 4"/>
          <p:cNvSpPr/>
          <p:nvPr/>
        </p:nvSpPr>
        <p:spPr>
          <a:xfrm>
            <a:off x="13710634" y="8665525"/>
            <a:ext cx="4357443" cy="1554800"/>
          </a:xfrm>
          <a:custGeom>
            <a:avLst/>
            <a:gdLst/>
            <a:ahLst/>
            <a:cxnLst/>
            <a:rect l="l" t="t" r="r" b="b"/>
            <a:pathLst>
              <a:path w="4357443" h="1554800">
                <a:moveTo>
                  <a:pt x="0" y="0"/>
                </a:moveTo>
                <a:lnTo>
                  <a:pt x="4357442" y="0"/>
                </a:lnTo>
                <a:lnTo>
                  <a:pt x="4357442" y="1554800"/>
                </a:lnTo>
                <a:lnTo>
                  <a:pt x="0" y="155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0" y="869803"/>
            <a:ext cx="9953179" cy="3059075"/>
            <a:chOff x="0" y="0"/>
            <a:chExt cx="2621413" cy="805682"/>
          </a:xfrm>
        </p:grpSpPr>
        <p:sp>
          <p:nvSpPr>
            <p:cNvPr id="6" name="Freeform 6"/>
            <p:cNvSpPr/>
            <p:nvPr/>
          </p:nvSpPr>
          <p:spPr>
            <a:xfrm>
              <a:off x="0" y="0"/>
              <a:ext cx="2621413" cy="805682"/>
            </a:xfrm>
            <a:custGeom>
              <a:avLst/>
              <a:gdLst/>
              <a:ahLst/>
              <a:cxnLst/>
              <a:rect l="l" t="t" r="r" b="b"/>
              <a:pathLst>
                <a:path w="2621413" h="805682">
                  <a:moveTo>
                    <a:pt x="0" y="0"/>
                  </a:moveTo>
                  <a:lnTo>
                    <a:pt x="2621413" y="0"/>
                  </a:lnTo>
                  <a:lnTo>
                    <a:pt x="2621413" y="805682"/>
                  </a:lnTo>
                  <a:lnTo>
                    <a:pt x="0" y="805682"/>
                  </a:lnTo>
                  <a:close/>
                </a:path>
              </a:pathLst>
            </a:custGeom>
            <a:solidFill>
              <a:srgbClr val="FFFFFF"/>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1028700" y="1529834"/>
            <a:ext cx="3851636" cy="945262"/>
          </a:xfrm>
          <a:prstGeom prst="rect">
            <a:avLst/>
          </a:prstGeom>
        </p:spPr>
        <p:txBody>
          <a:bodyPr lIns="0" tIns="0" rIns="0" bIns="0" rtlCol="0" anchor="t">
            <a:spAutoFit/>
          </a:bodyPr>
          <a:lstStyle/>
          <a:p>
            <a:pPr>
              <a:lnSpc>
                <a:spcPts val="7201"/>
              </a:lnSpc>
            </a:pPr>
            <a:r>
              <a:rPr lang="en-US" sz="6730">
                <a:solidFill>
                  <a:srgbClr val="94AD8C"/>
                </a:solidFill>
                <a:latin typeface="Montserrat Medium"/>
              </a:rPr>
              <a:t>Why you</a:t>
            </a:r>
          </a:p>
        </p:txBody>
      </p:sp>
      <p:sp>
        <p:nvSpPr>
          <p:cNvPr id="9" name="TextBox 9"/>
          <p:cNvSpPr txBox="1"/>
          <p:nvPr/>
        </p:nvSpPr>
        <p:spPr>
          <a:xfrm>
            <a:off x="1028700" y="2438250"/>
            <a:ext cx="8115300" cy="945262"/>
          </a:xfrm>
          <a:prstGeom prst="rect">
            <a:avLst/>
          </a:prstGeom>
        </p:spPr>
        <p:txBody>
          <a:bodyPr lIns="0" tIns="0" rIns="0" bIns="0" rtlCol="0" anchor="t">
            <a:spAutoFit/>
          </a:bodyPr>
          <a:lstStyle/>
          <a:p>
            <a:pPr>
              <a:lnSpc>
                <a:spcPts val="7201"/>
              </a:lnSpc>
            </a:pPr>
            <a:r>
              <a:rPr lang="en-US" sz="6730">
                <a:solidFill>
                  <a:srgbClr val="94AD8C"/>
                </a:solidFill>
                <a:latin typeface="Montserrat Medium"/>
              </a:rPr>
              <a:t>your home with</a:t>
            </a:r>
          </a:p>
        </p:txBody>
      </p:sp>
      <p:sp>
        <p:nvSpPr>
          <p:cNvPr id="10" name="TextBox 10"/>
          <p:cNvSpPr txBox="1"/>
          <p:nvPr/>
        </p:nvSpPr>
        <p:spPr>
          <a:xfrm>
            <a:off x="7792570" y="1529834"/>
            <a:ext cx="1259090" cy="945262"/>
          </a:xfrm>
          <a:prstGeom prst="rect">
            <a:avLst/>
          </a:prstGeom>
        </p:spPr>
        <p:txBody>
          <a:bodyPr lIns="0" tIns="0" rIns="0" bIns="0" rtlCol="0" anchor="t">
            <a:spAutoFit/>
          </a:bodyPr>
          <a:lstStyle/>
          <a:p>
            <a:pPr>
              <a:lnSpc>
                <a:spcPts val="7201"/>
              </a:lnSpc>
            </a:pPr>
            <a:r>
              <a:rPr lang="en-US" sz="6730">
                <a:solidFill>
                  <a:srgbClr val="94AD8C"/>
                </a:solidFill>
                <a:latin typeface="Montserrat Medium"/>
              </a:rPr>
              <a:t>list</a:t>
            </a:r>
          </a:p>
        </p:txBody>
      </p:sp>
      <p:sp>
        <p:nvSpPr>
          <p:cNvPr id="11" name="TextBox 11"/>
          <p:cNvSpPr txBox="1"/>
          <p:nvPr/>
        </p:nvSpPr>
        <p:spPr>
          <a:xfrm>
            <a:off x="5085483" y="1491369"/>
            <a:ext cx="2501940" cy="945262"/>
          </a:xfrm>
          <a:prstGeom prst="rect">
            <a:avLst/>
          </a:prstGeom>
        </p:spPr>
        <p:txBody>
          <a:bodyPr lIns="0" tIns="0" rIns="0" bIns="0" rtlCol="0" anchor="t">
            <a:spAutoFit/>
          </a:bodyPr>
          <a:lstStyle/>
          <a:p>
            <a:pPr>
              <a:lnSpc>
                <a:spcPts val="7201"/>
              </a:lnSpc>
            </a:pPr>
            <a:r>
              <a:rPr lang="en-US" sz="6730">
                <a:solidFill>
                  <a:srgbClr val="94AD8C"/>
                </a:solidFill>
                <a:latin typeface="Playfair Display Semi-Bold Italics"/>
              </a:rPr>
              <a:t>should</a:t>
            </a:r>
          </a:p>
        </p:txBody>
      </p:sp>
      <p:sp>
        <p:nvSpPr>
          <p:cNvPr id="12" name="TextBox 12"/>
          <p:cNvSpPr txBox="1"/>
          <p:nvPr/>
        </p:nvSpPr>
        <p:spPr>
          <a:xfrm>
            <a:off x="8137901" y="2412607"/>
            <a:ext cx="1251397" cy="945262"/>
          </a:xfrm>
          <a:prstGeom prst="rect">
            <a:avLst/>
          </a:prstGeom>
        </p:spPr>
        <p:txBody>
          <a:bodyPr lIns="0" tIns="0" rIns="0" bIns="0" rtlCol="0" anchor="t">
            <a:spAutoFit/>
          </a:bodyPr>
          <a:lstStyle/>
          <a:p>
            <a:pPr marL="0" lvl="0" indent="0" algn="l">
              <a:lnSpc>
                <a:spcPts val="7201"/>
              </a:lnSpc>
              <a:spcBef>
                <a:spcPct val="0"/>
              </a:spcBef>
            </a:pPr>
            <a:r>
              <a:rPr lang="en-US" sz="6730" u="none" strike="noStrike">
                <a:solidFill>
                  <a:srgbClr val="94AD8C"/>
                </a:solidFill>
                <a:latin typeface="Playfair Display Semi-Bold Italics"/>
              </a:rPr>
              <a:t>us?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573937"/>
            <a:ext cx="9144000" cy="7684363"/>
            <a:chOff x="0" y="0"/>
            <a:chExt cx="12192000" cy="10245818"/>
          </a:xfrm>
        </p:grpSpPr>
        <p:pic>
          <p:nvPicPr>
            <p:cNvPr id="3" name="Picture 3"/>
            <p:cNvPicPr>
              <a:picLocks noChangeAspect="1"/>
            </p:cNvPicPr>
            <p:nvPr/>
          </p:nvPicPr>
          <p:blipFill>
            <a:blip r:embed="rId2"/>
            <a:srcRect t="20310" b="4782"/>
            <a:stretch>
              <a:fillRect/>
            </a:stretch>
          </p:blipFill>
          <p:spPr>
            <a:xfrm>
              <a:off x="0" y="0"/>
              <a:ext cx="12192000" cy="10245818"/>
            </a:xfrm>
            <a:prstGeom prst="rect">
              <a:avLst/>
            </a:prstGeom>
          </p:spPr>
        </p:pic>
      </p:grpSp>
      <p:sp>
        <p:nvSpPr>
          <p:cNvPr id="4" name="TextBox 4"/>
          <p:cNvSpPr txBox="1"/>
          <p:nvPr/>
        </p:nvSpPr>
        <p:spPr>
          <a:xfrm>
            <a:off x="1028700" y="1250087"/>
            <a:ext cx="6478270" cy="1390650"/>
          </a:xfrm>
          <a:prstGeom prst="rect">
            <a:avLst/>
          </a:prstGeom>
        </p:spPr>
        <p:txBody>
          <a:bodyPr lIns="0" tIns="0" rIns="0" bIns="0" rtlCol="0" anchor="t">
            <a:spAutoFit/>
          </a:bodyPr>
          <a:lstStyle/>
          <a:p>
            <a:pPr>
              <a:lnSpc>
                <a:spcPts val="5400"/>
              </a:lnSpc>
            </a:pPr>
            <a:r>
              <a:rPr lang="en-US" sz="5000">
                <a:solidFill>
                  <a:srgbClr val="94AD8C"/>
                </a:solidFill>
                <a:latin typeface="Playfair Display Semi-Bold"/>
              </a:rPr>
              <a:t>Benefits of</a:t>
            </a:r>
          </a:p>
          <a:p>
            <a:pPr>
              <a:lnSpc>
                <a:spcPts val="5400"/>
              </a:lnSpc>
            </a:pPr>
            <a:r>
              <a:rPr lang="en-US" sz="5000">
                <a:solidFill>
                  <a:srgbClr val="94AD8C"/>
                </a:solidFill>
                <a:latin typeface="Playfair Display Semi-Bold"/>
              </a:rPr>
              <a:t>working together</a:t>
            </a:r>
          </a:p>
        </p:txBody>
      </p:sp>
      <p:sp>
        <p:nvSpPr>
          <p:cNvPr id="5" name="TextBox 5"/>
          <p:cNvSpPr txBox="1"/>
          <p:nvPr/>
        </p:nvSpPr>
        <p:spPr>
          <a:xfrm>
            <a:off x="1028700" y="750109"/>
            <a:ext cx="4090829" cy="264160"/>
          </a:xfrm>
          <a:prstGeom prst="rect">
            <a:avLst/>
          </a:prstGeom>
        </p:spPr>
        <p:txBody>
          <a:bodyPr lIns="0" tIns="0" rIns="0" bIns="0" rtlCol="0" anchor="t">
            <a:spAutoFit/>
          </a:bodyPr>
          <a:lstStyle/>
          <a:p>
            <a:pPr>
              <a:lnSpc>
                <a:spcPts val="2239"/>
              </a:lnSpc>
            </a:pPr>
            <a:r>
              <a:rPr lang="en-US" sz="1599">
                <a:solidFill>
                  <a:srgbClr val="000000"/>
                </a:solidFill>
                <a:latin typeface="Montserrat"/>
              </a:rPr>
              <a:t>LISTING PRESENTATION</a:t>
            </a:r>
          </a:p>
        </p:txBody>
      </p:sp>
      <p:sp>
        <p:nvSpPr>
          <p:cNvPr id="6" name="TextBox 6"/>
          <p:cNvSpPr txBox="1"/>
          <p:nvPr/>
        </p:nvSpPr>
        <p:spPr>
          <a:xfrm>
            <a:off x="838200" y="2894756"/>
            <a:ext cx="7407238" cy="6689980"/>
          </a:xfrm>
          <a:prstGeom prst="rect">
            <a:avLst/>
          </a:prstGeom>
        </p:spPr>
        <p:txBody>
          <a:bodyPr lIns="0" tIns="0" rIns="0" bIns="0" rtlCol="0" anchor="t">
            <a:spAutoFit/>
          </a:bodyPr>
          <a:lstStyle/>
          <a:p>
            <a:pPr marL="518155" lvl="1" indent="-259078">
              <a:lnSpc>
                <a:spcPts val="3527"/>
              </a:lnSpc>
              <a:buFont typeface="Arial"/>
              <a:buChar char="•"/>
            </a:pPr>
            <a:r>
              <a:rPr lang="en-US" sz="2399">
                <a:solidFill>
                  <a:srgbClr val="000000"/>
                </a:solidFill>
                <a:latin typeface="Montserrat"/>
              </a:rPr>
              <a:t>Recommended Property Pricing</a:t>
            </a:r>
          </a:p>
          <a:p>
            <a:pPr marL="518155" lvl="1" indent="-259078">
              <a:lnSpc>
                <a:spcPts val="3527"/>
              </a:lnSpc>
              <a:buFont typeface="Arial"/>
              <a:buChar char="•"/>
            </a:pPr>
            <a:r>
              <a:rPr lang="en-US" sz="2399">
                <a:solidFill>
                  <a:srgbClr val="000000"/>
                </a:solidFill>
                <a:latin typeface="Montserrat"/>
              </a:rPr>
              <a:t>Professional Photography</a:t>
            </a:r>
          </a:p>
          <a:p>
            <a:pPr marL="518155" lvl="1" indent="-259078">
              <a:lnSpc>
                <a:spcPts val="3527"/>
              </a:lnSpc>
              <a:buFont typeface="Arial"/>
              <a:buChar char="•"/>
            </a:pPr>
            <a:r>
              <a:rPr lang="en-US" sz="2399">
                <a:solidFill>
                  <a:srgbClr val="000000"/>
                </a:solidFill>
                <a:latin typeface="Montserrat"/>
              </a:rPr>
              <a:t>Staging Suggestions</a:t>
            </a:r>
          </a:p>
          <a:p>
            <a:pPr marL="518155" lvl="1" indent="-259078">
              <a:lnSpc>
                <a:spcPts val="3527"/>
              </a:lnSpc>
              <a:buFont typeface="Arial"/>
              <a:buChar char="•"/>
            </a:pPr>
            <a:r>
              <a:rPr lang="en-US" sz="2399">
                <a:solidFill>
                  <a:srgbClr val="000000"/>
                </a:solidFill>
                <a:latin typeface="Montserrat"/>
              </a:rPr>
              <a:t>For Sale Sign</a:t>
            </a:r>
          </a:p>
          <a:p>
            <a:pPr marL="518155" lvl="1" indent="-259078">
              <a:lnSpc>
                <a:spcPts val="3527"/>
              </a:lnSpc>
              <a:buFont typeface="Arial"/>
              <a:buChar char="•"/>
            </a:pPr>
            <a:r>
              <a:rPr lang="en-US" sz="2399">
                <a:solidFill>
                  <a:srgbClr val="000000"/>
                </a:solidFill>
                <a:latin typeface="Montserrat"/>
              </a:rPr>
              <a:t>Email Marketing To Buyer’s Brokers</a:t>
            </a:r>
          </a:p>
          <a:p>
            <a:pPr marL="518155" lvl="1" indent="-259078">
              <a:lnSpc>
                <a:spcPts val="3527"/>
              </a:lnSpc>
              <a:buFont typeface="Arial"/>
              <a:buChar char="•"/>
            </a:pPr>
            <a:r>
              <a:rPr lang="en-US" sz="2399">
                <a:solidFill>
                  <a:srgbClr val="000000"/>
                </a:solidFill>
                <a:latin typeface="Montserrat"/>
              </a:rPr>
              <a:t>Dalton Wade – “Social”</a:t>
            </a:r>
          </a:p>
          <a:p>
            <a:pPr marL="518155" lvl="1" indent="-259078">
              <a:lnSpc>
                <a:spcPts val="3527"/>
              </a:lnSpc>
              <a:buFont typeface="Arial"/>
              <a:buChar char="•"/>
            </a:pPr>
            <a:r>
              <a:rPr lang="en-US" sz="2399">
                <a:solidFill>
                  <a:srgbClr val="000000"/>
                </a:solidFill>
                <a:latin typeface="Montserrat"/>
              </a:rPr>
              <a:t>Dalton Wade – “Video”</a:t>
            </a:r>
          </a:p>
          <a:p>
            <a:pPr marL="518155" lvl="1" indent="-259078">
              <a:lnSpc>
                <a:spcPts val="3527"/>
              </a:lnSpc>
              <a:buFont typeface="Arial"/>
              <a:buChar char="•"/>
            </a:pPr>
            <a:r>
              <a:rPr lang="en-US" sz="2399">
                <a:solidFill>
                  <a:srgbClr val="000000"/>
                </a:solidFill>
                <a:latin typeface="Montserrat"/>
              </a:rPr>
              <a:t>Set Schedule of Open Houses</a:t>
            </a:r>
          </a:p>
          <a:p>
            <a:pPr marL="518155" lvl="1" indent="-259078">
              <a:lnSpc>
                <a:spcPts val="3527"/>
              </a:lnSpc>
              <a:buFont typeface="Arial"/>
              <a:buChar char="•"/>
            </a:pPr>
            <a:r>
              <a:rPr lang="en-US" sz="2399">
                <a:solidFill>
                  <a:srgbClr val="000000"/>
                </a:solidFill>
                <a:latin typeface="Montserrat"/>
              </a:rPr>
              <a:t>Coordination of Showings</a:t>
            </a:r>
          </a:p>
          <a:p>
            <a:pPr marL="518155" lvl="1" indent="-259078">
              <a:lnSpc>
                <a:spcPts val="3527"/>
              </a:lnSpc>
              <a:buFont typeface="Arial"/>
              <a:buChar char="•"/>
            </a:pPr>
            <a:r>
              <a:rPr lang="en-US" sz="2399">
                <a:solidFill>
                  <a:srgbClr val="000000"/>
                </a:solidFill>
                <a:latin typeface="Montserrat"/>
              </a:rPr>
              <a:t>Follow Up on All Showings</a:t>
            </a:r>
          </a:p>
          <a:p>
            <a:pPr marL="518155" lvl="1" indent="-259078">
              <a:lnSpc>
                <a:spcPts val="3527"/>
              </a:lnSpc>
              <a:buFont typeface="Arial"/>
              <a:buChar char="•"/>
            </a:pPr>
            <a:r>
              <a:rPr lang="en-US" sz="2399">
                <a:solidFill>
                  <a:srgbClr val="000000"/>
                </a:solidFill>
                <a:latin typeface="Montserrat"/>
              </a:rPr>
              <a:t>Feedback After Showings</a:t>
            </a:r>
          </a:p>
          <a:p>
            <a:pPr marL="518155" lvl="1" indent="-259078">
              <a:lnSpc>
                <a:spcPts val="3527"/>
              </a:lnSpc>
              <a:buFont typeface="Arial"/>
              <a:buChar char="•"/>
            </a:pPr>
            <a:r>
              <a:rPr lang="en-US" sz="2399">
                <a:solidFill>
                  <a:srgbClr val="000000"/>
                </a:solidFill>
                <a:latin typeface="Montserrat"/>
              </a:rPr>
              <a:t>Negotiation of All Offers</a:t>
            </a:r>
          </a:p>
          <a:p>
            <a:pPr marL="518155" lvl="1" indent="-259078">
              <a:lnSpc>
                <a:spcPts val="3527"/>
              </a:lnSpc>
              <a:buFont typeface="Arial"/>
              <a:buChar char="•"/>
            </a:pPr>
            <a:r>
              <a:rPr lang="en-US" sz="2399">
                <a:solidFill>
                  <a:srgbClr val="000000"/>
                </a:solidFill>
                <a:latin typeface="Montserrat"/>
              </a:rPr>
              <a:t>Negotiation of Home Inspection Issues</a:t>
            </a:r>
          </a:p>
          <a:p>
            <a:pPr marL="518155" lvl="1" indent="-259078">
              <a:lnSpc>
                <a:spcPts val="3527"/>
              </a:lnSpc>
              <a:buFont typeface="Arial"/>
              <a:buChar char="•"/>
            </a:pPr>
            <a:r>
              <a:rPr lang="en-US" sz="2399">
                <a:solidFill>
                  <a:srgbClr val="000000"/>
                </a:solidFill>
                <a:latin typeface="Montserrat"/>
              </a:rPr>
              <a:t>Review of ALTA Settlement Statement</a:t>
            </a:r>
          </a:p>
          <a:p>
            <a:pPr marL="518155" lvl="1" indent="-259078">
              <a:lnSpc>
                <a:spcPts val="3527"/>
              </a:lnSpc>
              <a:buFont typeface="Arial"/>
              <a:buChar char="•"/>
            </a:pPr>
            <a:r>
              <a:rPr lang="en-US" sz="2399">
                <a:solidFill>
                  <a:srgbClr val="000000"/>
                </a:solidFill>
                <a:latin typeface="Montserrat"/>
              </a:rPr>
              <a:t>Closing!</a:t>
            </a:r>
          </a:p>
        </p:txBody>
      </p:sp>
      <p:sp>
        <p:nvSpPr>
          <p:cNvPr id="7" name="TextBox 7"/>
          <p:cNvSpPr txBox="1"/>
          <p:nvPr/>
        </p:nvSpPr>
        <p:spPr>
          <a:xfrm>
            <a:off x="15111889" y="750109"/>
            <a:ext cx="2147411" cy="264160"/>
          </a:xfrm>
          <a:prstGeom prst="rect">
            <a:avLst/>
          </a:prstGeom>
        </p:spPr>
        <p:txBody>
          <a:bodyPr lIns="0" tIns="0" rIns="0" bIns="0" rtlCol="0" anchor="t">
            <a:spAutoFit/>
          </a:bodyPr>
          <a:lstStyle/>
          <a:p>
            <a:pPr algn="r">
              <a:lnSpc>
                <a:spcPts val="2239"/>
              </a:lnSpc>
            </a:pPr>
            <a:r>
              <a:rPr lang="en-US" sz="1599">
                <a:solidFill>
                  <a:srgbClr val="000000"/>
                </a:solidFill>
                <a:latin typeface="Montserrat"/>
              </a:rPr>
              <a:t>DALTON WADE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573937"/>
            <a:ext cx="9144000" cy="7684363"/>
            <a:chOff x="0" y="0"/>
            <a:chExt cx="12192000" cy="10245818"/>
          </a:xfrm>
        </p:grpSpPr>
        <p:pic>
          <p:nvPicPr>
            <p:cNvPr id="3" name="Picture 3"/>
            <p:cNvPicPr>
              <a:picLocks noChangeAspect="1"/>
            </p:cNvPicPr>
            <p:nvPr/>
          </p:nvPicPr>
          <p:blipFill>
            <a:blip r:embed="rId2"/>
            <a:srcRect t="14485" b="14485"/>
            <a:stretch>
              <a:fillRect/>
            </a:stretch>
          </p:blipFill>
          <p:spPr>
            <a:xfrm>
              <a:off x="0" y="0"/>
              <a:ext cx="12192000" cy="10245818"/>
            </a:xfrm>
            <a:prstGeom prst="rect">
              <a:avLst/>
            </a:prstGeom>
          </p:spPr>
        </p:pic>
      </p:grpSp>
      <p:sp>
        <p:nvSpPr>
          <p:cNvPr id="4" name="AutoShape 4"/>
          <p:cNvSpPr/>
          <p:nvPr/>
        </p:nvSpPr>
        <p:spPr>
          <a:xfrm flipV="1">
            <a:off x="3342479" y="2883345"/>
            <a:ext cx="0" cy="1156433"/>
          </a:xfrm>
          <a:prstGeom prst="line">
            <a:avLst/>
          </a:prstGeom>
          <a:ln w="19050" cap="flat">
            <a:solidFill>
              <a:srgbClr val="606A6E"/>
            </a:solidFill>
            <a:prstDash val="solid"/>
            <a:headEnd type="none" w="sm" len="sm"/>
            <a:tailEnd type="none" w="sm" len="sm"/>
          </a:ln>
        </p:spPr>
        <p:txBody>
          <a:bodyPr/>
          <a:lstStyle/>
          <a:p>
            <a:endParaRPr lang="en-US"/>
          </a:p>
        </p:txBody>
      </p:sp>
      <p:sp>
        <p:nvSpPr>
          <p:cNvPr id="5" name="Freeform 5"/>
          <p:cNvSpPr/>
          <p:nvPr/>
        </p:nvSpPr>
        <p:spPr>
          <a:xfrm>
            <a:off x="3011585" y="7864723"/>
            <a:ext cx="1406821" cy="1406821"/>
          </a:xfrm>
          <a:custGeom>
            <a:avLst/>
            <a:gdLst/>
            <a:ahLst/>
            <a:cxnLst/>
            <a:rect l="l" t="t" r="r" b="b"/>
            <a:pathLst>
              <a:path w="1406821" h="1406821">
                <a:moveTo>
                  <a:pt x="0" y="0"/>
                </a:moveTo>
                <a:lnTo>
                  <a:pt x="1406821" y="0"/>
                </a:lnTo>
                <a:lnTo>
                  <a:pt x="1406821" y="1406821"/>
                </a:lnTo>
                <a:lnTo>
                  <a:pt x="0" y="14068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491532" y="8115059"/>
            <a:ext cx="1010682" cy="1010682"/>
          </a:xfrm>
          <a:custGeom>
            <a:avLst/>
            <a:gdLst/>
            <a:ahLst/>
            <a:cxnLst/>
            <a:rect l="l" t="t" r="r" b="b"/>
            <a:pathLst>
              <a:path w="1010682" h="1010682">
                <a:moveTo>
                  <a:pt x="0" y="0"/>
                </a:moveTo>
                <a:lnTo>
                  <a:pt x="1010681" y="0"/>
                </a:lnTo>
                <a:lnTo>
                  <a:pt x="1010681" y="1010682"/>
                </a:lnTo>
                <a:lnTo>
                  <a:pt x="0" y="10106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5696905" y="7456810"/>
            <a:ext cx="2327180" cy="2327180"/>
          </a:xfrm>
          <a:custGeom>
            <a:avLst/>
            <a:gdLst/>
            <a:ahLst/>
            <a:cxnLst/>
            <a:rect l="l" t="t" r="r" b="b"/>
            <a:pathLst>
              <a:path w="2327180" h="2327180">
                <a:moveTo>
                  <a:pt x="0" y="0"/>
                </a:moveTo>
                <a:lnTo>
                  <a:pt x="2327180" y="0"/>
                </a:lnTo>
                <a:lnTo>
                  <a:pt x="2327180" y="2327180"/>
                </a:lnTo>
                <a:lnTo>
                  <a:pt x="0" y="23271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1028700" y="4294622"/>
            <a:ext cx="6716969" cy="4012565"/>
          </a:xfrm>
          <a:prstGeom prst="rect">
            <a:avLst/>
          </a:prstGeom>
        </p:spPr>
        <p:txBody>
          <a:bodyPr lIns="0" tIns="0" rIns="0" bIns="0" rtlCol="0" anchor="t">
            <a:spAutoFit/>
          </a:bodyPr>
          <a:lstStyle/>
          <a:p>
            <a:pPr>
              <a:lnSpc>
                <a:spcPts val="3219"/>
              </a:lnSpc>
            </a:pPr>
            <a:r>
              <a:rPr lang="en-US" sz="2299">
                <a:solidFill>
                  <a:srgbClr val="94AD8C"/>
                </a:solidFill>
                <a:latin typeface="Montserrat Medium"/>
              </a:rPr>
              <a:t>MLS – All Brokers and Agents </a:t>
            </a:r>
          </a:p>
          <a:p>
            <a:pPr>
              <a:lnSpc>
                <a:spcPts val="3219"/>
              </a:lnSpc>
            </a:pPr>
            <a:r>
              <a:rPr lang="en-US" sz="2299">
                <a:solidFill>
                  <a:srgbClr val="94AD8C"/>
                </a:solidFill>
                <a:latin typeface="Montserrat Medium"/>
              </a:rPr>
              <a:t>Will Have Access To Your Listing</a:t>
            </a:r>
          </a:p>
          <a:p>
            <a:pPr>
              <a:lnSpc>
                <a:spcPts val="2799"/>
              </a:lnSpc>
            </a:pPr>
            <a:endParaRPr lang="en-US" sz="2299">
              <a:solidFill>
                <a:srgbClr val="94AD8C"/>
              </a:solidFill>
              <a:latin typeface="Montserrat Medium"/>
            </a:endParaRPr>
          </a:p>
          <a:p>
            <a:pPr>
              <a:lnSpc>
                <a:spcPts val="2519"/>
              </a:lnSpc>
            </a:pPr>
            <a:r>
              <a:rPr lang="en-US" sz="1799">
                <a:solidFill>
                  <a:srgbClr val="000000"/>
                </a:solidFill>
                <a:latin typeface="Montserrat Bold"/>
              </a:rPr>
              <a:t>Dalton Wade Internet Marketing Experts!</a:t>
            </a:r>
          </a:p>
          <a:p>
            <a:pPr>
              <a:lnSpc>
                <a:spcPts val="2519"/>
              </a:lnSpc>
            </a:pPr>
            <a:r>
              <a:rPr lang="en-US" sz="1799">
                <a:solidFill>
                  <a:srgbClr val="000000"/>
                </a:solidFill>
                <a:latin typeface="Montserrat"/>
              </a:rPr>
              <a:t>Via MLS Your listing will be distributed to all RE Brokerage Firms with an internet data exchange from the MLS</a:t>
            </a:r>
          </a:p>
          <a:p>
            <a:pPr>
              <a:lnSpc>
                <a:spcPts val="2519"/>
              </a:lnSpc>
            </a:pPr>
            <a:endParaRPr lang="en-US" sz="1799">
              <a:solidFill>
                <a:srgbClr val="000000"/>
              </a:solidFill>
              <a:latin typeface="Montserrat"/>
            </a:endParaRPr>
          </a:p>
          <a:p>
            <a:pPr>
              <a:lnSpc>
                <a:spcPts val="2519"/>
              </a:lnSpc>
            </a:pPr>
            <a:r>
              <a:rPr lang="en-US" sz="1799">
                <a:solidFill>
                  <a:srgbClr val="000000"/>
                </a:solidFill>
                <a:latin typeface="Montserrat Bold"/>
              </a:rPr>
              <a:t>Popular Consumer Home Buying Web Sites</a:t>
            </a:r>
          </a:p>
          <a:p>
            <a:pPr>
              <a:lnSpc>
                <a:spcPts val="2519"/>
              </a:lnSpc>
            </a:pPr>
            <a:r>
              <a:rPr lang="en-US" sz="1799">
                <a:solidFill>
                  <a:srgbClr val="000000"/>
                </a:solidFill>
                <a:latin typeface="Montserrat Bold"/>
              </a:rPr>
              <a:t>Where Your Listing Will Appear </a:t>
            </a:r>
          </a:p>
          <a:p>
            <a:pPr>
              <a:lnSpc>
                <a:spcPts val="2519"/>
              </a:lnSpc>
            </a:pPr>
            <a:r>
              <a:rPr lang="en-US" sz="1799">
                <a:solidFill>
                  <a:srgbClr val="000000"/>
                </a:solidFill>
                <a:latin typeface="Montserrat"/>
              </a:rPr>
              <a:t>Zillow, Trulia, Realtor.com, Homes.com, </a:t>
            </a:r>
          </a:p>
          <a:p>
            <a:pPr>
              <a:lnSpc>
                <a:spcPts val="2519"/>
              </a:lnSpc>
            </a:pPr>
            <a:r>
              <a:rPr lang="en-US" sz="1799">
                <a:solidFill>
                  <a:srgbClr val="000000"/>
                </a:solidFill>
                <a:latin typeface="Montserrat"/>
              </a:rPr>
              <a:t>&amp; Many Others.</a:t>
            </a:r>
          </a:p>
          <a:p>
            <a:pPr>
              <a:lnSpc>
                <a:spcPts val="2799"/>
              </a:lnSpc>
            </a:pPr>
            <a:endParaRPr lang="en-US" sz="1799">
              <a:solidFill>
                <a:srgbClr val="000000"/>
              </a:solidFill>
              <a:latin typeface="Montserrat"/>
            </a:endParaRPr>
          </a:p>
        </p:txBody>
      </p:sp>
      <p:sp>
        <p:nvSpPr>
          <p:cNvPr id="9" name="Freeform 9"/>
          <p:cNvSpPr/>
          <p:nvPr/>
        </p:nvSpPr>
        <p:spPr>
          <a:xfrm>
            <a:off x="1028700" y="8370971"/>
            <a:ext cx="1792385" cy="394325"/>
          </a:xfrm>
          <a:custGeom>
            <a:avLst/>
            <a:gdLst/>
            <a:ahLst/>
            <a:cxnLst/>
            <a:rect l="l" t="t" r="r" b="b"/>
            <a:pathLst>
              <a:path w="1792385" h="394325">
                <a:moveTo>
                  <a:pt x="0" y="0"/>
                </a:moveTo>
                <a:lnTo>
                  <a:pt x="1792385" y="0"/>
                </a:lnTo>
                <a:lnTo>
                  <a:pt x="1792385" y="394325"/>
                </a:lnTo>
                <a:lnTo>
                  <a:pt x="0" y="3943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028700" y="1250087"/>
            <a:ext cx="7159625" cy="1390650"/>
          </a:xfrm>
          <a:prstGeom prst="rect">
            <a:avLst/>
          </a:prstGeom>
        </p:spPr>
        <p:txBody>
          <a:bodyPr lIns="0" tIns="0" rIns="0" bIns="0" rtlCol="0" anchor="t">
            <a:spAutoFit/>
          </a:bodyPr>
          <a:lstStyle/>
          <a:p>
            <a:pPr>
              <a:lnSpc>
                <a:spcPts val="5400"/>
              </a:lnSpc>
            </a:pPr>
            <a:r>
              <a:rPr lang="en-US" sz="5000">
                <a:solidFill>
                  <a:srgbClr val="94AD8C"/>
                </a:solidFill>
                <a:latin typeface="Playfair Display Semi-Bold"/>
              </a:rPr>
              <a:t>Internet</a:t>
            </a:r>
          </a:p>
          <a:p>
            <a:pPr>
              <a:lnSpc>
                <a:spcPts val="5400"/>
              </a:lnSpc>
            </a:pPr>
            <a:r>
              <a:rPr lang="en-US" sz="5000">
                <a:solidFill>
                  <a:srgbClr val="94AD8C"/>
                </a:solidFill>
                <a:latin typeface="Playfair Display Semi-Bold"/>
              </a:rPr>
              <a:t>Marketing Campaign</a:t>
            </a:r>
          </a:p>
        </p:txBody>
      </p:sp>
      <p:sp>
        <p:nvSpPr>
          <p:cNvPr id="11" name="TextBox 11"/>
          <p:cNvSpPr txBox="1"/>
          <p:nvPr/>
        </p:nvSpPr>
        <p:spPr>
          <a:xfrm>
            <a:off x="1028700" y="750109"/>
            <a:ext cx="3358484" cy="264160"/>
          </a:xfrm>
          <a:prstGeom prst="rect">
            <a:avLst/>
          </a:prstGeom>
        </p:spPr>
        <p:txBody>
          <a:bodyPr lIns="0" tIns="0" rIns="0" bIns="0" rtlCol="0" anchor="t">
            <a:spAutoFit/>
          </a:bodyPr>
          <a:lstStyle/>
          <a:p>
            <a:pPr>
              <a:lnSpc>
                <a:spcPts val="2239"/>
              </a:lnSpc>
            </a:pPr>
            <a:r>
              <a:rPr lang="en-US" sz="1599">
                <a:solidFill>
                  <a:srgbClr val="000000"/>
                </a:solidFill>
                <a:latin typeface="Montserrat"/>
              </a:rPr>
              <a:t>LISTING PRESENTATION</a:t>
            </a:r>
          </a:p>
        </p:txBody>
      </p:sp>
      <p:sp>
        <p:nvSpPr>
          <p:cNvPr id="12" name="TextBox 12"/>
          <p:cNvSpPr txBox="1"/>
          <p:nvPr/>
        </p:nvSpPr>
        <p:spPr>
          <a:xfrm>
            <a:off x="1097757" y="2998646"/>
            <a:ext cx="1873182" cy="982980"/>
          </a:xfrm>
          <a:prstGeom prst="rect">
            <a:avLst/>
          </a:prstGeom>
        </p:spPr>
        <p:txBody>
          <a:bodyPr lIns="0" tIns="0" rIns="0" bIns="0" rtlCol="0" anchor="t">
            <a:spAutoFit/>
          </a:bodyPr>
          <a:lstStyle/>
          <a:p>
            <a:pPr>
              <a:lnSpc>
                <a:spcPts val="7559"/>
              </a:lnSpc>
            </a:pPr>
            <a:r>
              <a:rPr lang="en-US" sz="6999">
                <a:solidFill>
                  <a:srgbClr val="94AD8C"/>
                </a:solidFill>
                <a:latin typeface="Playfair Display Bold Italics"/>
              </a:rPr>
              <a:t>98%</a:t>
            </a:r>
          </a:p>
        </p:txBody>
      </p:sp>
      <p:sp>
        <p:nvSpPr>
          <p:cNvPr id="13" name="TextBox 13"/>
          <p:cNvSpPr txBox="1"/>
          <p:nvPr/>
        </p:nvSpPr>
        <p:spPr>
          <a:xfrm>
            <a:off x="3714020" y="2886446"/>
            <a:ext cx="2737726" cy="1160526"/>
          </a:xfrm>
          <a:prstGeom prst="rect">
            <a:avLst/>
          </a:prstGeom>
        </p:spPr>
        <p:txBody>
          <a:bodyPr lIns="0" tIns="0" rIns="0" bIns="0" rtlCol="0" anchor="t">
            <a:spAutoFit/>
          </a:bodyPr>
          <a:lstStyle/>
          <a:p>
            <a:pPr>
              <a:lnSpc>
                <a:spcPts val="3102"/>
              </a:lnSpc>
            </a:pPr>
            <a:r>
              <a:rPr lang="en-US" sz="2200">
                <a:solidFill>
                  <a:srgbClr val="94AD8C"/>
                </a:solidFill>
                <a:latin typeface="Montserrat Bold"/>
              </a:rPr>
              <a:t>OF HOME </a:t>
            </a:r>
          </a:p>
          <a:p>
            <a:pPr>
              <a:lnSpc>
                <a:spcPts val="3102"/>
              </a:lnSpc>
            </a:pPr>
            <a:r>
              <a:rPr lang="en-US" sz="2200">
                <a:solidFill>
                  <a:srgbClr val="94AD8C"/>
                </a:solidFill>
                <a:latin typeface="Montserrat Bold"/>
              </a:rPr>
              <a:t>BUYERS SEARCH ON THE INTERNET</a:t>
            </a:r>
          </a:p>
        </p:txBody>
      </p:sp>
      <p:sp>
        <p:nvSpPr>
          <p:cNvPr id="14" name="TextBox 14"/>
          <p:cNvSpPr txBox="1"/>
          <p:nvPr/>
        </p:nvSpPr>
        <p:spPr>
          <a:xfrm>
            <a:off x="1028700" y="9242969"/>
            <a:ext cx="5531122" cy="582313"/>
          </a:xfrm>
          <a:prstGeom prst="rect">
            <a:avLst/>
          </a:prstGeom>
        </p:spPr>
        <p:txBody>
          <a:bodyPr lIns="0" tIns="0" rIns="0" bIns="0" rtlCol="0" anchor="t">
            <a:spAutoFit/>
          </a:bodyPr>
          <a:lstStyle/>
          <a:p>
            <a:pPr>
              <a:lnSpc>
                <a:spcPts val="2379"/>
              </a:lnSpc>
            </a:pPr>
            <a:r>
              <a:rPr lang="en-US" sz="1699">
                <a:solidFill>
                  <a:srgbClr val="000000"/>
                </a:solidFill>
                <a:latin typeface="Montserrat Medium"/>
              </a:rPr>
              <a:t>Listing and Listing Video w/voiceover will be on every web site with a data feed from MLS</a:t>
            </a:r>
          </a:p>
        </p:txBody>
      </p:sp>
      <p:sp>
        <p:nvSpPr>
          <p:cNvPr id="15" name="TextBox 15"/>
          <p:cNvSpPr txBox="1"/>
          <p:nvPr/>
        </p:nvSpPr>
        <p:spPr>
          <a:xfrm>
            <a:off x="15111889" y="750109"/>
            <a:ext cx="2147411" cy="264160"/>
          </a:xfrm>
          <a:prstGeom prst="rect">
            <a:avLst/>
          </a:prstGeom>
        </p:spPr>
        <p:txBody>
          <a:bodyPr lIns="0" tIns="0" rIns="0" bIns="0" rtlCol="0" anchor="t">
            <a:spAutoFit/>
          </a:bodyPr>
          <a:lstStyle/>
          <a:p>
            <a:pPr algn="r">
              <a:lnSpc>
                <a:spcPts val="2239"/>
              </a:lnSpc>
            </a:pPr>
            <a:r>
              <a:rPr lang="en-US" sz="1599">
                <a:solidFill>
                  <a:srgbClr val="000000"/>
                </a:solidFill>
                <a:latin typeface="Montserrat"/>
              </a:rPr>
              <a:t>DALTON WADE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573937"/>
            <a:ext cx="9144000" cy="7684363"/>
            <a:chOff x="0" y="0"/>
            <a:chExt cx="12192000" cy="10245818"/>
          </a:xfrm>
        </p:grpSpPr>
        <p:pic>
          <p:nvPicPr>
            <p:cNvPr id="3" name="Picture 3"/>
            <p:cNvPicPr>
              <a:picLocks noChangeAspect="1"/>
            </p:cNvPicPr>
            <p:nvPr/>
          </p:nvPicPr>
          <p:blipFill>
            <a:blip r:embed="rId2"/>
            <a:srcRect t="5453" b="10509"/>
            <a:stretch>
              <a:fillRect/>
            </a:stretch>
          </p:blipFill>
          <p:spPr>
            <a:xfrm>
              <a:off x="0" y="0"/>
              <a:ext cx="12192000" cy="10245818"/>
            </a:xfrm>
            <a:prstGeom prst="rect">
              <a:avLst/>
            </a:prstGeom>
          </p:spPr>
        </p:pic>
      </p:grpSp>
      <p:sp>
        <p:nvSpPr>
          <p:cNvPr id="4" name="TextBox 4"/>
          <p:cNvSpPr txBox="1"/>
          <p:nvPr/>
        </p:nvSpPr>
        <p:spPr>
          <a:xfrm>
            <a:off x="1028700" y="1250087"/>
            <a:ext cx="7235825" cy="1390650"/>
          </a:xfrm>
          <a:prstGeom prst="rect">
            <a:avLst/>
          </a:prstGeom>
        </p:spPr>
        <p:txBody>
          <a:bodyPr lIns="0" tIns="0" rIns="0" bIns="0" rtlCol="0" anchor="t">
            <a:spAutoFit/>
          </a:bodyPr>
          <a:lstStyle/>
          <a:p>
            <a:pPr>
              <a:lnSpc>
                <a:spcPts val="5400"/>
              </a:lnSpc>
            </a:pPr>
            <a:r>
              <a:rPr lang="en-US" sz="5000">
                <a:solidFill>
                  <a:srgbClr val="94AD8C"/>
                </a:solidFill>
                <a:latin typeface="Playfair Display Semi-Bold"/>
              </a:rPr>
              <a:t>Social Media</a:t>
            </a:r>
          </a:p>
          <a:p>
            <a:pPr>
              <a:lnSpc>
                <a:spcPts val="5400"/>
              </a:lnSpc>
            </a:pPr>
            <a:r>
              <a:rPr lang="en-US" sz="5000">
                <a:solidFill>
                  <a:srgbClr val="94AD8C"/>
                </a:solidFill>
                <a:latin typeface="Playfair Display Semi-Bold"/>
              </a:rPr>
              <a:t>Marketing Campaign</a:t>
            </a:r>
          </a:p>
        </p:txBody>
      </p:sp>
      <p:sp>
        <p:nvSpPr>
          <p:cNvPr id="5" name="TextBox 5"/>
          <p:cNvSpPr txBox="1"/>
          <p:nvPr/>
        </p:nvSpPr>
        <p:spPr>
          <a:xfrm>
            <a:off x="1028700" y="750109"/>
            <a:ext cx="3358484" cy="264160"/>
          </a:xfrm>
          <a:prstGeom prst="rect">
            <a:avLst/>
          </a:prstGeom>
        </p:spPr>
        <p:txBody>
          <a:bodyPr lIns="0" tIns="0" rIns="0" bIns="0" rtlCol="0" anchor="t">
            <a:spAutoFit/>
          </a:bodyPr>
          <a:lstStyle/>
          <a:p>
            <a:pPr>
              <a:lnSpc>
                <a:spcPts val="2239"/>
              </a:lnSpc>
            </a:pPr>
            <a:r>
              <a:rPr lang="en-US" sz="1599">
                <a:solidFill>
                  <a:srgbClr val="000000"/>
                </a:solidFill>
                <a:latin typeface="Montserrat"/>
              </a:rPr>
              <a:t>LISTING PRESENTATION</a:t>
            </a:r>
          </a:p>
        </p:txBody>
      </p:sp>
      <p:sp>
        <p:nvSpPr>
          <p:cNvPr id="6" name="TextBox 6"/>
          <p:cNvSpPr txBox="1"/>
          <p:nvPr/>
        </p:nvSpPr>
        <p:spPr>
          <a:xfrm>
            <a:off x="1028700" y="3028203"/>
            <a:ext cx="6716969" cy="3171190"/>
          </a:xfrm>
          <a:prstGeom prst="rect">
            <a:avLst/>
          </a:prstGeom>
        </p:spPr>
        <p:txBody>
          <a:bodyPr lIns="0" tIns="0" rIns="0" bIns="0" rtlCol="0" anchor="t">
            <a:spAutoFit/>
          </a:bodyPr>
          <a:lstStyle/>
          <a:p>
            <a:pPr>
              <a:lnSpc>
                <a:spcPts val="2519"/>
              </a:lnSpc>
            </a:pPr>
            <a:r>
              <a:rPr lang="en-US" sz="1799">
                <a:solidFill>
                  <a:srgbClr val="000000"/>
                </a:solidFill>
                <a:latin typeface="Montserrat Medium"/>
              </a:rPr>
              <a:t>Real Estate thrives on personal connection sand many connections today are made via social media channels.</a:t>
            </a:r>
          </a:p>
          <a:p>
            <a:pPr>
              <a:lnSpc>
                <a:spcPts val="2519"/>
              </a:lnSpc>
            </a:pPr>
            <a:endParaRPr lang="en-US" sz="1799">
              <a:solidFill>
                <a:srgbClr val="000000"/>
              </a:solidFill>
              <a:latin typeface="Montserrat Medium"/>
            </a:endParaRPr>
          </a:p>
          <a:p>
            <a:pPr>
              <a:lnSpc>
                <a:spcPts val="2519"/>
              </a:lnSpc>
            </a:pPr>
            <a:r>
              <a:rPr lang="en-US" sz="1799">
                <a:solidFill>
                  <a:srgbClr val="000000"/>
                </a:solidFill>
                <a:latin typeface="Montserrat Medium"/>
              </a:rPr>
              <a:t>We will post your listing and listing video on all</a:t>
            </a:r>
          </a:p>
          <a:p>
            <a:pPr>
              <a:lnSpc>
                <a:spcPts val="2519"/>
              </a:lnSpc>
            </a:pPr>
            <a:r>
              <a:rPr lang="en-US" sz="1799">
                <a:solidFill>
                  <a:srgbClr val="94AD8C"/>
                </a:solidFill>
                <a:latin typeface="Montserrat Bold"/>
              </a:rPr>
              <a:t>my social channels.</a:t>
            </a:r>
          </a:p>
          <a:p>
            <a:pPr>
              <a:lnSpc>
                <a:spcPts val="2519"/>
              </a:lnSpc>
            </a:pPr>
            <a:endParaRPr lang="en-US" sz="1799">
              <a:solidFill>
                <a:srgbClr val="94AD8C"/>
              </a:solidFill>
              <a:latin typeface="Montserrat Bold"/>
            </a:endParaRPr>
          </a:p>
          <a:p>
            <a:pPr>
              <a:lnSpc>
                <a:spcPts val="2519"/>
              </a:lnSpc>
            </a:pPr>
            <a:r>
              <a:rPr lang="en-US" sz="1799">
                <a:solidFill>
                  <a:srgbClr val="000000"/>
                </a:solidFill>
                <a:latin typeface="Montserrat Medium"/>
              </a:rPr>
              <a:t>Additionally, your listing and listing video will post on other </a:t>
            </a:r>
            <a:r>
              <a:rPr lang="en-US" sz="1799">
                <a:solidFill>
                  <a:srgbClr val="94AD8C"/>
                </a:solidFill>
                <a:latin typeface="Montserrat Bold"/>
              </a:rPr>
              <a:t>Dalton Wade agents </a:t>
            </a:r>
            <a:r>
              <a:rPr lang="en-US" sz="1799">
                <a:solidFill>
                  <a:srgbClr val="000000"/>
                </a:solidFill>
                <a:latin typeface="Montserrat Medium"/>
              </a:rPr>
              <a:t>in your area </a:t>
            </a:r>
            <a:r>
              <a:rPr lang="en-US" sz="1799">
                <a:solidFill>
                  <a:srgbClr val="94AD8C"/>
                </a:solidFill>
                <a:latin typeface="Montserrat Bold"/>
              </a:rPr>
              <a:t>social channels</a:t>
            </a:r>
            <a:r>
              <a:rPr lang="en-US" sz="1799">
                <a:solidFill>
                  <a:srgbClr val="000000"/>
                </a:solidFill>
                <a:latin typeface="Montserrat Medium"/>
              </a:rPr>
              <a:t> for further “Social Reach”.</a:t>
            </a:r>
          </a:p>
          <a:p>
            <a:pPr>
              <a:lnSpc>
                <a:spcPts val="2799"/>
              </a:lnSpc>
            </a:pPr>
            <a:endParaRPr lang="en-US" sz="1799">
              <a:solidFill>
                <a:srgbClr val="000000"/>
              </a:solidFill>
              <a:latin typeface="Montserrat Medium"/>
            </a:endParaRPr>
          </a:p>
        </p:txBody>
      </p:sp>
      <p:grpSp>
        <p:nvGrpSpPr>
          <p:cNvPr id="7" name="Group 7"/>
          <p:cNvGrpSpPr/>
          <p:nvPr/>
        </p:nvGrpSpPr>
        <p:grpSpPr>
          <a:xfrm>
            <a:off x="1028700" y="6389893"/>
            <a:ext cx="2268565" cy="492750"/>
            <a:chOff x="0" y="0"/>
            <a:chExt cx="597482" cy="129778"/>
          </a:xfrm>
        </p:grpSpPr>
        <p:sp>
          <p:nvSpPr>
            <p:cNvPr id="8" name="Freeform 8"/>
            <p:cNvSpPr/>
            <p:nvPr/>
          </p:nvSpPr>
          <p:spPr>
            <a:xfrm>
              <a:off x="0" y="0"/>
              <a:ext cx="597482" cy="129778"/>
            </a:xfrm>
            <a:custGeom>
              <a:avLst/>
              <a:gdLst/>
              <a:ahLst/>
              <a:cxnLst/>
              <a:rect l="l" t="t" r="r" b="b"/>
              <a:pathLst>
                <a:path w="597482" h="129778">
                  <a:moveTo>
                    <a:pt x="64889" y="0"/>
                  </a:moveTo>
                  <a:lnTo>
                    <a:pt x="532593" y="0"/>
                  </a:lnTo>
                  <a:cubicBezTo>
                    <a:pt x="549803" y="0"/>
                    <a:pt x="566308" y="6836"/>
                    <a:pt x="578477" y="19006"/>
                  </a:cubicBezTo>
                  <a:cubicBezTo>
                    <a:pt x="590646" y="31175"/>
                    <a:pt x="597482" y="47679"/>
                    <a:pt x="597482" y="64889"/>
                  </a:cubicBezTo>
                  <a:lnTo>
                    <a:pt x="597482" y="64889"/>
                  </a:lnTo>
                  <a:cubicBezTo>
                    <a:pt x="597482" y="82098"/>
                    <a:pt x="590646" y="98603"/>
                    <a:pt x="578477" y="110772"/>
                  </a:cubicBezTo>
                  <a:cubicBezTo>
                    <a:pt x="566308" y="122941"/>
                    <a:pt x="549803" y="129778"/>
                    <a:pt x="532593" y="129778"/>
                  </a:cubicBezTo>
                  <a:lnTo>
                    <a:pt x="64889" y="129778"/>
                  </a:lnTo>
                  <a:cubicBezTo>
                    <a:pt x="47679" y="129778"/>
                    <a:pt x="31175" y="122941"/>
                    <a:pt x="19006" y="110772"/>
                  </a:cubicBezTo>
                  <a:cubicBezTo>
                    <a:pt x="6836" y="98603"/>
                    <a:pt x="0" y="82098"/>
                    <a:pt x="0" y="64889"/>
                  </a:cubicBezTo>
                  <a:lnTo>
                    <a:pt x="0" y="64889"/>
                  </a:lnTo>
                  <a:cubicBezTo>
                    <a:pt x="0" y="47679"/>
                    <a:pt x="6836" y="31175"/>
                    <a:pt x="19006" y="19006"/>
                  </a:cubicBezTo>
                  <a:cubicBezTo>
                    <a:pt x="31175" y="6836"/>
                    <a:pt x="47679" y="0"/>
                    <a:pt x="64889" y="0"/>
                  </a:cubicBezTo>
                  <a:close/>
                </a:path>
              </a:pathLst>
            </a:custGeom>
            <a:solidFill>
              <a:srgbClr val="000000">
                <a:alpha val="0"/>
              </a:srgbClr>
            </a:solidFill>
            <a:ln w="19050" cap="rnd">
              <a:solidFill>
                <a:srgbClr val="94AD8C"/>
              </a:solidFill>
              <a:prstDash val="solid"/>
              <a:round/>
            </a:ln>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grpSp>
        <p:nvGrpSpPr>
          <p:cNvPr id="10" name="Group 10"/>
          <p:cNvGrpSpPr/>
          <p:nvPr/>
        </p:nvGrpSpPr>
        <p:grpSpPr>
          <a:xfrm>
            <a:off x="1028700" y="7063618"/>
            <a:ext cx="2268565" cy="492750"/>
            <a:chOff x="0" y="0"/>
            <a:chExt cx="597482" cy="129778"/>
          </a:xfrm>
        </p:grpSpPr>
        <p:sp>
          <p:nvSpPr>
            <p:cNvPr id="11" name="Freeform 11"/>
            <p:cNvSpPr/>
            <p:nvPr/>
          </p:nvSpPr>
          <p:spPr>
            <a:xfrm>
              <a:off x="0" y="0"/>
              <a:ext cx="597482" cy="129778"/>
            </a:xfrm>
            <a:custGeom>
              <a:avLst/>
              <a:gdLst/>
              <a:ahLst/>
              <a:cxnLst/>
              <a:rect l="l" t="t" r="r" b="b"/>
              <a:pathLst>
                <a:path w="597482" h="129778">
                  <a:moveTo>
                    <a:pt x="64889" y="0"/>
                  </a:moveTo>
                  <a:lnTo>
                    <a:pt x="532593" y="0"/>
                  </a:lnTo>
                  <a:cubicBezTo>
                    <a:pt x="549803" y="0"/>
                    <a:pt x="566308" y="6836"/>
                    <a:pt x="578477" y="19006"/>
                  </a:cubicBezTo>
                  <a:cubicBezTo>
                    <a:pt x="590646" y="31175"/>
                    <a:pt x="597482" y="47679"/>
                    <a:pt x="597482" y="64889"/>
                  </a:cubicBezTo>
                  <a:lnTo>
                    <a:pt x="597482" y="64889"/>
                  </a:lnTo>
                  <a:cubicBezTo>
                    <a:pt x="597482" y="82098"/>
                    <a:pt x="590646" y="98603"/>
                    <a:pt x="578477" y="110772"/>
                  </a:cubicBezTo>
                  <a:cubicBezTo>
                    <a:pt x="566308" y="122941"/>
                    <a:pt x="549803" y="129778"/>
                    <a:pt x="532593" y="129778"/>
                  </a:cubicBezTo>
                  <a:lnTo>
                    <a:pt x="64889" y="129778"/>
                  </a:lnTo>
                  <a:cubicBezTo>
                    <a:pt x="47679" y="129778"/>
                    <a:pt x="31175" y="122941"/>
                    <a:pt x="19006" y="110772"/>
                  </a:cubicBezTo>
                  <a:cubicBezTo>
                    <a:pt x="6836" y="98603"/>
                    <a:pt x="0" y="82098"/>
                    <a:pt x="0" y="64889"/>
                  </a:cubicBezTo>
                  <a:lnTo>
                    <a:pt x="0" y="64889"/>
                  </a:lnTo>
                  <a:cubicBezTo>
                    <a:pt x="0" y="47679"/>
                    <a:pt x="6836" y="31175"/>
                    <a:pt x="19006" y="19006"/>
                  </a:cubicBezTo>
                  <a:cubicBezTo>
                    <a:pt x="31175" y="6836"/>
                    <a:pt x="47679" y="0"/>
                    <a:pt x="64889" y="0"/>
                  </a:cubicBezTo>
                  <a:close/>
                </a:path>
              </a:pathLst>
            </a:custGeom>
            <a:solidFill>
              <a:srgbClr val="000000">
                <a:alpha val="0"/>
              </a:srgbClr>
            </a:solidFill>
            <a:ln w="19050" cap="rnd">
              <a:solidFill>
                <a:srgbClr val="94AD8C"/>
              </a:solidFill>
              <a:prstDash val="solid"/>
              <a:round/>
            </a:ln>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1028700" y="7737343"/>
            <a:ext cx="2268565" cy="492750"/>
            <a:chOff x="0" y="0"/>
            <a:chExt cx="597482" cy="129778"/>
          </a:xfrm>
        </p:grpSpPr>
        <p:sp>
          <p:nvSpPr>
            <p:cNvPr id="14" name="Freeform 14"/>
            <p:cNvSpPr/>
            <p:nvPr/>
          </p:nvSpPr>
          <p:spPr>
            <a:xfrm>
              <a:off x="0" y="0"/>
              <a:ext cx="597482" cy="129778"/>
            </a:xfrm>
            <a:custGeom>
              <a:avLst/>
              <a:gdLst/>
              <a:ahLst/>
              <a:cxnLst/>
              <a:rect l="l" t="t" r="r" b="b"/>
              <a:pathLst>
                <a:path w="597482" h="129778">
                  <a:moveTo>
                    <a:pt x="64889" y="0"/>
                  </a:moveTo>
                  <a:lnTo>
                    <a:pt x="532593" y="0"/>
                  </a:lnTo>
                  <a:cubicBezTo>
                    <a:pt x="549803" y="0"/>
                    <a:pt x="566308" y="6836"/>
                    <a:pt x="578477" y="19006"/>
                  </a:cubicBezTo>
                  <a:cubicBezTo>
                    <a:pt x="590646" y="31175"/>
                    <a:pt x="597482" y="47679"/>
                    <a:pt x="597482" y="64889"/>
                  </a:cubicBezTo>
                  <a:lnTo>
                    <a:pt x="597482" y="64889"/>
                  </a:lnTo>
                  <a:cubicBezTo>
                    <a:pt x="597482" y="82098"/>
                    <a:pt x="590646" y="98603"/>
                    <a:pt x="578477" y="110772"/>
                  </a:cubicBezTo>
                  <a:cubicBezTo>
                    <a:pt x="566308" y="122941"/>
                    <a:pt x="549803" y="129778"/>
                    <a:pt x="532593" y="129778"/>
                  </a:cubicBezTo>
                  <a:lnTo>
                    <a:pt x="64889" y="129778"/>
                  </a:lnTo>
                  <a:cubicBezTo>
                    <a:pt x="47679" y="129778"/>
                    <a:pt x="31175" y="122941"/>
                    <a:pt x="19006" y="110772"/>
                  </a:cubicBezTo>
                  <a:cubicBezTo>
                    <a:pt x="6836" y="98603"/>
                    <a:pt x="0" y="82098"/>
                    <a:pt x="0" y="64889"/>
                  </a:cubicBezTo>
                  <a:lnTo>
                    <a:pt x="0" y="64889"/>
                  </a:lnTo>
                  <a:cubicBezTo>
                    <a:pt x="0" y="47679"/>
                    <a:pt x="6836" y="31175"/>
                    <a:pt x="19006" y="19006"/>
                  </a:cubicBezTo>
                  <a:cubicBezTo>
                    <a:pt x="31175" y="6836"/>
                    <a:pt x="47679" y="0"/>
                    <a:pt x="64889" y="0"/>
                  </a:cubicBezTo>
                  <a:close/>
                </a:path>
              </a:pathLst>
            </a:custGeom>
            <a:solidFill>
              <a:srgbClr val="000000">
                <a:alpha val="0"/>
              </a:srgbClr>
            </a:solidFill>
            <a:ln w="19050" cap="rnd">
              <a:solidFill>
                <a:srgbClr val="94AD8C"/>
              </a:solidFill>
              <a:prstDash val="solid"/>
              <a:round/>
            </a:ln>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grpSp>
        <p:nvGrpSpPr>
          <p:cNvPr id="16" name="Group 16"/>
          <p:cNvGrpSpPr/>
          <p:nvPr/>
        </p:nvGrpSpPr>
        <p:grpSpPr>
          <a:xfrm>
            <a:off x="3621103" y="6389893"/>
            <a:ext cx="2268565" cy="492750"/>
            <a:chOff x="0" y="0"/>
            <a:chExt cx="597482" cy="129778"/>
          </a:xfrm>
        </p:grpSpPr>
        <p:sp>
          <p:nvSpPr>
            <p:cNvPr id="17" name="Freeform 17"/>
            <p:cNvSpPr/>
            <p:nvPr/>
          </p:nvSpPr>
          <p:spPr>
            <a:xfrm>
              <a:off x="0" y="0"/>
              <a:ext cx="597482" cy="129778"/>
            </a:xfrm>
            <a:custGeom>
              <a:avLst/>
              <a:gdLst/>
              <a:ahLst/>
              <a:cxnLst/>
              <a:rect l="l" t="t" r="r" b="b"/>
              <a:pathLst>
                <a:path w="597482" h="129778">
                  <a:moveTo>
                    <a:pt x="64889" y="0"/>
                  </a:moveTo>
                  <a:lnTo>
                    <a:pt x="532593" y="0"/>
                  </a:lnTo>
                  <a:cubicBezTo>
                    <a:pt x="549803" y="0"/>
                    <a:pt x="566308" y="6836"/>
                    <a:pt x="578477" y="19006"/>
                  </a:cubicBezTo>
                  <a:cubicBezTo>
                    <a:pt x="590646" y="31175"/>
                    <a:pt x="597482" y="47679"/>
                    <a:pt x="597482" y="64889"/>
                  </a:cubicBezTo>
                  <a:lnTo>
                    <a:pt x="597482" y="64889"/>
                  </a:lnTo>
                  <a:cubicBezTo>
                    <a:pt x="597482" y="82098"/>
                    <a:pt x="590646" y="98603"/>
                    <a:pt x="578477" y="110772"/>
                  </a:cubicBezTo>
                  <a:cubicBezTo>
                    <a:pt x="566308" y="122941"/>
                    <a:pt x="549803" y="129778"/>
                    <a:pt x="532593" y="129778"/>
                  </a:cubicBezTo>
                  <a:lnTo>
                    <a:pt x="64889" y="129778"/>
                  </a:lnTo>
                  <a:cubicBezTo>
                    <a:pt x="47679" y="129778"/>
                    <a:pt x="31175" y="122941"/>
                    <a:pt x="19006" y="110772"/>
                  </a:cubicBezTo>
                  <a:cubicBezTo>
                    <a:pt x="6836" y="98603"/>
                    <a:pt x="0" y="82098"/>
                    <a:pt x="0" y="64889"/>
                  </a:cubicBezTo>
                  <a:lnTo>
                    <a:pt x="0" y="64889"/>
                  </a:lnTo>
                  <a:cubicBezTo>
                    <a:pt x="0" y="47679"/>
                    <a:pt x="6836" y="31175"/>
                    <a:pt x="19006" y="19006"/>
                  </a:cubicBezTo>
                  <a:cubicBezTo>
                    <a:pt x="31175" y="6836"/>
                    <a:pt x="47679" y="0"/>
                    <a:pt x="64889" y="0"/>
                  </a:cubicBezTo>
                  <a:close/>
                </a:path>
              </a:pathLst>
            </a:custGeom>
            <a:solidFill>
              <a:srgbClr val="000000">
                <a:alpha val="0"/>
              </a:srgbClr>
            </a:solidFill>
            <a:ln w="19050" cap="rnd">
              <a:solidFill>
                <a:srgbClr val="94AD8C"/>
              </a:solidFill>
              <a:prstDash val="solid"/>
              <a:round/>
            </a:ln>
          </p:spPr>
          <p:txBody>
            <a:bodyPr/>
            <a:lstStyle/>
            <a:p>
              <a:endParaRPr lang="en-US"/>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3621103" y="7063618"/>
            <a:ext cx="2268565" cy="492750"/>
            <a:chOff x="0" y="0"/>
            <a:chExt cx="597482" cy="129778"/>
          </a:xfrm>
        </p:grpSpPr>
        <p:sp>
          <p:nvSpPr>
            <p:cNvPr id="20" name="Freeform 20"/>
            <p:cNvSpPr/>
            <p:nvPr/>
          </p:nvSpPr>
          <p:spPr>
            <a:xfrm>
              <a:off x="0" y="0"/>
              <a:ext cx="597482" cy="129778"/>
            </a:xfrm>
            <a:custGeom>
              <a:avLst/>
              <a:gdLst/>
              <a:ahLst/>
              <a:cxnLst/>
              <a:rect l="l" t="t" r="r" b="b"/>
              <a:pathLst>
                <a:path w="597482" h="129778">
                  <a:moveTo>
                    <a:pt x="64889" y="0"/>
                  </a:moveTo>
                  <a:lnTo>
                    <a:pt x="532593" y="0"/>
                  </a:lnTo>
                  <a:cubicBezTo>
                    <a:pt x="549803" y="0"/>
                    <a:pt x="566308" y="6836"/>
                    <a:pt x="578477" y="19006"/>
                  </a:cubicBezTo>
                  <a:cubicBezTo>
                    <a:pt x="590646" y="31175"/>
                    <a:pt x="597482" y="47679"/>
                    <a:pt x="597482" y="64889"/>
                  </a:cubicBezTo>
                  <a:lnTo>
                    <a:pt x="597482" y="64889"/>
                  </a:lnTo>
                  <a:cubicBezTo>
                    <a:pt x="597482" y="82098"/>
                    <a:pt x="590646" y="98603"/>
                    <a:pt x="578477" y="110772"/>
                  </a:cubicBezTo>
                  <a:cubicBezTo>
                    <a:pt x="566308" y="122941"/>
                    <a:pt x="549803" y="129778"/>
                    <a:pt x="532593" y="129778"/>
                  </a:cubicBezTo>
                  <a:lnTo>
                    <a:pt x="64889" y="129778"/>
                  </a:lnTo>
                  <a:cubicBezTo>
                    <a:pt x="47679" y="129778"/>
                    <a:pt x="31175" y="122941"/>
                    <a:pt x="19006" y="110772"/>
                  </a:cubicBezTo>
                  <a:cubicBezTo>
                    <a:pt x="6836" y="98603"/>
                    <a:pt x="0" y="82098"/>
                    <a:pt x="0" y="64889"/>
                  </a:cubicBezTo>
                  <a:lnTo>
                    <a:pt x="0" y="64889"/>
                  </a:lnTo>
                  <a:cubicBezTo>
                    <a:pt x="0" y="47679"/>
                    <a:pt x="6836" y="31175"/>
                    <a:pt x="19006" y="19006"/>
                  </a:cubicBezTo>
                  <a:cubicBezTo>
                    <a:pt x="31175" y="6836"/>
                    <a:pt x="47679" y="0"/>
                    <a:pt x="64889" y="0"/>
                  </a:cubicBezTo>
                  <a:close/>
                </a:path>
              </a:pathLst>
            </a:custGeom>
            <a:solidFill>
              <a:srgbClr val="000000">
                <a:alpha val="0"/>
              </a:srgbClr>
            </a:solidFill>
            <a:ln w="19050" cap="rnd">
              <a:solidFill>
                <a:srgbClr val="94AD8C"/>
              </a:solidFill>
              <a:prstDash val="solid"/>
              <a:round/>
            </a:ln>
          </p:spPr>
          <p:txBody>
            <a:bodyPr/>
            <a:lstStyle/>
            <a:p>
              <a:endParaRPr lang="en-US"/>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grpSp>
        <p:nvGrpSpPr>
          <p:cNvPr id="22" name="Group 22"/>
          <p:cNvGrpSpPr/>
          <p:nvPr/>
        </p:nvGrpSpPr>
        <p:grpSpPr>
          <a:xfrm>
            <a:off x="3621103" y="7737343"/>
            <a:ext cx="2268565" cy="492750"/>
            <a:chOff x="0" y="0"/>
            <a:chExt cx="597482" cy="129778"/>
          </a:xfrm>
        </p:grpSpPr>
        <p:sp>
          <p:nvSpPr>
            <p:cNvPr id="23" name="Freeform 23"/>
            <p:cNvSpPr/>
            <p:nvPr/>
          </p:nvSpPr>
          <p:spPr>
            <a:xfrm>
              <a:off x="0" y="0"/>
              <a:ext cx="597482" cy="129778"/>
            </a:xfrm>
            <a:custGeom>
              <a:avLst/>
              <a:gdLst/>
              <a:ahLst/>
              <a:cxnLst/>
              <a:rect l="l" t="t" r="r" b="b"/>
              <a:pathLst>
                <a:path w="597482" h="129778">
                  <a:moveTo>
                    <a:pt x="64889" y="0"/>
                  </a:moveTo>
                  <a:lnTo>
                    <a:pt x="532593" y="0"/>
                  </a:lnTo>
                  <a:cubicBezTo>
                    <a:pt x="549803" y="0"/>
                    <a:pt x="566308" y="6836"/>
                    <a:pt x="578477" y="19006"/>
                  </a:cubicBezTo>
                  <a:cubicBezTo>
                    <a:pt x="590646" y="31175"/>
                    <a:pt x="597482" y="47679"/>
                    <a:pt x="597482" y="64889"/>
                  </a:cubicBezTo>
                  <a:lnTo>
                    <a:pt x="597482" y="64889"/>
                  </a:lnTo>
                  <a:cubicBezTo>
                    <a:pt x="597482" y="82098"/>
                    <a:pt x="590646" y="98603"/>
                    <a:pt x="578477" y="110772"/>
                  </a:cubicBezTo>
                  <a:cubicBezTo>
                    <a:pt x="566308" y="122941"/>
                    <a:pt x="549803" y="129778"/>
                    <a:pt x="532593" y="129778"/>
                  </a:cubicBezTo>
                  <a:lnTo>
                    <a:pt x="64889" y="129778"/>
                  </a:lnTo>
                  <a:cubicBezTo>
                    <a:pt x="47679" y="129778"/>
                    <a:pt x="31175" y="122941"/>
                    <a:pt x="19006" y="110772"/>
                  </a:cubicBezTo>
                  <a:cubicBezTo>
                    <a:pt x="6836" y="98603"/>
                    <a:pt x="0" y="82098"/>
                    <a:pt x="0" y="64889"/>
                  </a:cubicBezTo>
                  <a:lnTo>
                    <a:pt x="0" y="64889"/>
                  </a:lnTo>
                  <a:cubicBezTo>
                    <a:pt x="0" y="47679"/>
                    <a:pt x="6836" y="31175"/>
                    <a:pt x="19006" y="19006"/>
                  </a:cubicBezTo>
                  <a:cubicBezTo>
                    <a:pt x="31175" y="6836"/>
                    <a:pt x="47679" y="0"/>
                    <a:pt x="64889" y="0"/>
                  </a:cubicBezTo>
                  <a:close/>
                </a:path>
              </a:pathLst>
            </a:custGeom>
            <a:solidFill>
              <a:srgbClr val="000000">
                <a:alpha val="0"/>
              </a:srgbClr>
            </a:solidFill>
            <a:ln w="19050" cap="rnd">
              <a:solidFill>
                <a:srgbClr val="94AD8C"/>
              </a:solidFill>
              <a:prstDash val="solid"/>
              <a:round/>
            </a:ln>
          </p:spPr>
          <p:txBody>
            <a:bodyPr/>
            <a:lstStyle/>
            <a:p>
              <a:endParaRPr lang="en-US"/>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25" name="TextBox 25"/>
          <p:cNvSpPr txBox="1"/>
          <p:nvPr/>
        </p:nvSpPr>
        <p:spPr>
          <a:xfrm>
            <a:off x="1565527" y="6489901"/>
            <a:ext cx="1194911" cy="264160"/>
          </a:xfrm>
          <a:prstGeom prst="rect">
            <a:avLst/>
          </a:prstGeom>
        </p:spPr>
        <p:txBody>
          <a:bodyPr lIns="0" tIns="0" rIns="0" bIns="0" rtlCol="0" anchor="t">
            <a:spAutoFit/>
          </a:bodyPr>
          <a:lstStyle/>
          <a:p>
            <a:pPr algn="ctr">
              <a:lnSpc>
                <a:spcPts val="2239"/>
              </a:lnSpc>
            </a:pPr>
            <a:r>
              <a:rPr lang="en-US" sz="1599">
                <a:solidFill>
                  <a:srgbClr val="000000"/>
                </a:solidFill>
                <a:latin typeface="Montserrat"/>
              </a:rPr>
              <a:t>FACEBOOK</a:t>
            </a:r>
          </a:p>
        </p:txBody>
      </p:sp>
      <p:sp>
        <p:nvSpPr>
          <p:cNvPr id="26" name="TextBox 26"/>
          <p:cNvSpPr txBox="1"/>
          <p:nvPr/>
        </p:nvSpPr>
        <p:spPr>
          <a:xfrm>
            <a:off x="1588228" y="7163626"/>
            <a:ext cx="1149509" cy="264160"/>
          </a:xfrm>
          <a:prstGeom prst="rect">
            <a:avLst/>
          </a:prstGeom>
        </p:spPr>
        <p:txBody>
          <a:bodyPr lIns="0" tIns="0" rIns="0" bIns="0" rtlCol="0" anchor="t">
            <a:spAutoFit/>
          </a:bodyPr>
          <a:lstStyle/>
          <a:p>
            <a:pPr algn="ctr">
              <a:lnSpc>
                <a:spcPts val="2239"/>
              </a:lnSpc>
            </a:pPr>
            <a:r>
              <a:rPr lang="en-US" sz="1599">
                <a:solidFill>
                  <a:srgbClr val="000000"/>
                </a:solidFill>
                <a:latin typeface="Montserrat"/>
              </a:rPr>
              <a:t>PINTEREST</a:t>
            </a:r>
          </a:p>
        </p:txBody>
      </p:sp>
      <p:sp>
        <p:nvSpPr>
          <p:cNvPr id="27" name="TextBox 27"/>
          <p:cNvSpPr txBox="1"/>
          <p:nvPr/>
        </p:nvSpPr>
        <p:spPr>
          <a:xfrm>
            <a:off x="1652363" y="7837351"/>
            <a:ext cx="1021239" cy="264160"/>
          </a:xfrm>
          <a:prstGeom prst="rect">
            <a:avLst/>
          </a:prstGeom>
        </p:spPr>
        <p:txBody>
          <a:bodyPr lIns="0" tIns="0" rIns="0" bIns="0" rtlCol="0" anchor="t">
            <a:spAutoFit/>
          </a:bodyPr>
          <a:lstStyle/>
          <a:p>
            <a:pPr algn="ctr">
              <a:lnSpc>
                <a:spcPts val="2239"/>
              </a:lnSpc>
            </a:pPr>
            <a:r>
              <a:rPr lang="en-US" sz="1599">
                <a:solidFill>
                  <a:srgbClr val="000000"/>
                </a:solidFill>
                <a:latin typeface="Montserrat"/>
              </a:rPr>
              <a:t>LINKEDIN</a:t>
            </a:r>
          </a:p>
        </p:txBody>
      </p:sp>
      <p:sp>
        <p:nvSpPr>
          <p:cNvPr id="28" name="TextBox 28"/>
          <p:cNvSpPr txBox="1"/>
          <p:nvPr/>
        </p:nvSpPr>
        <p:spPr>
          <a:xfrm>
            <a:off x="4295407" y="6489901"/>
            <a:ext cx="919956" cy="264160"/>
          </a:xfrm>
          <a:prstGeom prst="rect">
            <a:avLst/>
          </a:prstGeom>
        </p:spPr>
        <p:txBody>
          <a:bodyPr lIns="0" tIns="0" rIns="0" bIns="0" rtlCol="0" anchor="t">
            <a:spAutoFit/>
          </a:bodyPr>
          <a:lstStyle/>
          <a:p>
            <a:pPr algn="ctr">
              <a:lnSpc>
                <a:spcPts val="2239"/>
              </a:lnSpc>
            </a:pPr>
            <a:r>
              <a:rPr lang="en-US" sz="1599">
                <a:solidFill>
                  <a:srgbClr val="000000"/>
                </a:solidFill>
                <a:latin typeface="Montserrat"/>
              </a:rPr>
              <a:t>TWITTER</a:t>
            </a:r>
          </a:p>
        </p:txBody>
      </p:sp>
      <p:sp>
        <p:nvSpPr>
          <p:cNvPr id="29" name="TextBox 29"/>
          <p:cNvSpPr txBox="1"/>
          <p:nvPr/>
        </p:nvSpPr>
        <p:spPr>
          <a:xfrm>
            <a:off x="4126577" y="7163626"/>
            <a:ext cx="1257618" cy="264160"/>
          </a:xfrm>
          <a:prstGeom prst="rect">
            <a:avLst/>
          </a:prstGeom>
        </p:spPr>
        <p:txBody>
          <a:bodyPr lIns="0" tIns="0" rIns="0" bIns="0" rtlCol="0" anchor="t">
            <a:spAutoFit/>
          </a:bodyPr>
          <a:lstStyle/>
          <a:p>
            <a:pPr algn="ctr">
              <a:lnSpc>
                <a:spcPts val="2239"/>
              </a:lnSpc>
            </a:pPr>
            <a:r>
              <a:rPr lang="en-US" sz="1599">
                <a:solidFill>
                  <a:srgbClr val="000000"/>
                </a:solidFill>
                <a:latin typeface="Montserrat"/>
              </a:rPr>
              <a:t>INSTAGRAM</a:t>
            </a:r>
          </a:p>
        </p:txBody>
      </p:sp>
      <p:sp>
        <p:nvSpPr>
          <p:cNvPr id="30" name="TextBox 30"/>
          <p:cNvSpPr txBox="1"/>
          <p:nvPr/>
        </p:nvSpPr>
        <p:spPr>
          <a:xfrm>
            <a:off x="4215258" y="7837351"/>
            <a:ext cx="1080254" cy="264160"/>
          </a:xfrm>
          <a:prstGeom prst="rect">
            <a:avLst/>
          </a:prstGeom>
        </p:spPr>
        <p:txBody>
          <a:bodyPr lIns="0" tIns="0" rIns="0" bIns="0" rtlCol="0" anchor="t">
            <a:spAutoFit/>
          </a:bodyPr>
          <a:lstStyle/>
          <a:p>
            <a:pPr algn="ctr">
              <a:lnSpc>
                <a:spcPts val="2239"/>
              </a:lnSpc>
            </a:pPr>
            <a:r>
              <a:rPr lang="en-US" sz="1599">
                <a:solidFill>
                  <a:srgbClr val="000000"/>
                </a:solidFill>
                <a:latin typeface="Montserrat"/>
              </a:rPr>
              <a:t>YOU TUBE</a:t>
            </a:r>
          </a:p>
        </p:txBody>
      </p:sp>
      <p:sp>
        <p:nvSpPr>
          <p:cNvPr id="31" name="TextBox 31"/>
          <p:cNvSpPr txBox="1"/>
          <p:nvPr/>
        </p:nvSpPr>
        <p:spPr>
          <a:xfrm>
            <a:off x="15111889" y="750109"/>
            <a:ext cx="2147411" cy="264160"/>
          </a:xfrm>
          <a:prstGeom prst="rect">
            <a:avLst/>
          </a:prstGeom>
        </p:spPr>
        <p:txBody>
          <a:bodyPr lIns="0" tIns="0" rIns="0" bIns="0" rtlCol="0" anchor="t">
            <a:spAutoFit/>
          </a:bodyPr>
          <a:lstStyle/>
          <a:p>
            <a:pPr algn="r">
              <a:lnSpc>
                <a:spcPts val="2239"/>
              </a:lnSpc>
            </a:pPr>
            <a:r>
              <a:rPr lang="en-US" sz="1599">
                <a:solidFill>
                  <a:srgbClr val="000000"/>
                </a:solidFill>
                <a:latin typeface="Montserrat"/>
              </a:rPr>
              <a:t>DALTON WADE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50087"/>
            <a:ext cx="5870575" cy="1390650"/>
          </a:xfrm>
          <a:prstGeom prst="rect">
            <a:avLst/>
          </a:prstGeom>
        </p:spPr>
        <p:txBody>
          <a:bodyPr lIns="0" tIns="0" rIns="0" bIns="0" rtlCol="0" anchor="t">
            <a:spAutoFit/>
          </a:bodyPr>
          <a:lstStyle/>
          <a:p>
            <a:pPr>
              <a:lnSpc>
                <a:spcPts val="5400"/>
              </a:lnSpc>
            </a:pPr>
            <a:r>
              <a:rPr lang="en-US" sz="5000">
                <a:solidFill>
                  <a:srgbClr val="94AD8C"/>
                </a:solidFill>
                <a:latin typeface="Playfair Display Semi-Bold"/>
              </a:rPr>
              <a:t>Dalton Wade - Video</a:t>
            </a:r>
          </a:p>
        </p:txBody>
      </p:sp>
      <p:sp>
        <p:nvSpPr>
          <p:cNvPr id="3" name="TextBox 3"/>
          <p:cNvSpPr txBox="1"/>
          <p:nvPr/>
        </p:nvSpPr>
        <p:spPr>
          <a:xfrm>
            <a:off x="1028700" y="750109"/>
            <a:ext cx="3245329" cy="264160"/>
          </a:xfrm>
          <a:prstGeom prst="rect">
            <a:avLst/>
          </a:prstGeom>
        </p:spPr>
        <p:txBody>
          <a:bodyPr lIns="0" tIns="0" rIns="0" bIns="0" rtlCol="0" anchor="t">
            <a:spAutoFit/>
          </a:bodyPr>
          <a:lstStyle/>
          <a:p>
            <a:pPr>
              <a:lnSpc>
                <a:spcPts val="2239"/>
              </a:lnSpc>
            </a:pPr>
            <a:r>
              <a:rPr lang="en-US" sz="1599">
                <a:solidFill>
                  <a:srgbClr val="000000"/>
                </a:solidFill>
                <a:latin typeface="Montserrat"/>
              </a:rPr>
              <a:t>LISTING PRESENTATION</a:t>
            </a:r>
          </a:p>
        </p:txBody>
      </p:sp>
      <p:sp>
        <p:nvSpPr>
          <p:cNvPr id="4" name="TextBox 4"/>
          <p:cNvSpPr txBox="1"/>
          <p:nvPr/>
        </p:nvSpPr>
        <p:spPr>
          <a:xfrm>
            <a:off x="1028700" y="3018678"/>
            <a:ext cx="6716969" cy="6127115"/>
          </a:xfrm>
          <a:prstGeom prst="rect">
            <a:avLst/>
          </a:prstGeom>
        </p:spPr>
        <p:txBody>
          <a:bodyPr lIns="0" tIns="0" rIns="0" bIns="0" rtlCol="0" anchor="t">
            <a:spAutoFit/>
          </a:bodyPr>
          <a:lstStyle/>
          <a:p>
            <a:pPr>
              <a:lnSpc>
                <a:spcPts val="3219"/>
              </a:lnSpc>
            </a:pPr>
            <a:r>
              <a:rPr lang="en-US" sz="2299">
                <a:solidFill>
                  <a:srgbClr val="94AD8C"/>
                </a:solidFill>
                <a:latin typeface="Montserrat Medium"/>
              </a:rPr>
              <a:t>Your listings will have a professionally done video complete with voice over plus:</a:t>
            </a:r>
          </a:p>
          <a:p>
            <a:pPr>
              <a:lnSpc>
                <a:spcPts val="3219"/>
              </a:lnSpc>
            </a:pPr>
            <a:endParaRPr lang="en-US" sz="2299">
              <a:solidFill>
                <a:srgbClr val="94AD8C"/>
              </a:solidFill>
              <a:latin typeface="Montserrat Medium"/>
            </a:endParaRPr>
          </a:p>
          <a:p>
            <a:pPr>
              <a:lnSpc>
                <a:spcPts val="2799"/>
              </a:lnSpc>
            </a:pPr>
            <a:r>
              <a:rPr lang="en-US" sz="1999">
                <a:solidFill>
                  <a:srgbClr val="000000"/>
                </a:solidFill>
                <a:latin typeface="Montserrat"/>
              </a:rPr>
              <a:t>Distributed to my Facebook, Linked In, Twitter,Instagram, Pinterest &amp; YouTube</a:t>
            </a:r>
          </a:p>
          <a:p>
            <a:pPr>
              <a:lnSpc>
                <a:spcPts val="2799"/>
              </a:lnSpc>
            </a:pPr>
            <a:endParaRPr lang="en-US" sz="1999">
              <a:solidFill>
                <a:srgbClr val="000000"/>
              </a:solidFill>
              <a:latin typeface="Montserrat"/>
            </a:endParaRPr>
          </a:p>
          <a:p>
            <a:pPr>
              <a:lnSpc>
                <a:spcPts val="2799"/>
              </a:lnSpc>
            </a:pPr>
            <a:r>
              <a:rPr lang="en-US" sz="1999">
                <a:solidFill>
                  <a:srgbClr val="000000"/>
                </a:solidFill>
                <a:latin typeface="Montserrat"/>
              </a:rPr>
              <a:t>Pushed out to other Dalton Wade Agents in our area Social Channels</a:t>
            </a:r>
          </a:p>
          <a:p>
            <a:pPr>
              <a:lnSpc>
                <a:spcPts val="2799"/>
              </a:lnSpc>
            </a:pPr>
            <a:endParaRPr lang="en-US" sz="1999">
              <a:solidFill>
                <a:srgbClr val="000000"/>
              </a:solidFill>
              <a:latin typeface="Montserrat"/>
            </a:endParaRPr>
          </a:p>
          <a:p>
            <a:pPr>
              <a:lnSpc>
                <a:spcPts val="2799"/>
              </a:lnSpc>
            </a:pPr>
            <a:r>
              <a:rPr lang="en-US" sz="1999">
                <a:solidFill>
                  <a:srgbClr val="000000"/>
                </a:solidFill>
                <a:latin typeface="Montserrat"/>
              </a:rPr>
              <a:t>Branded format on the MLS Distribution network with in-video text &amp; chat</a:t>
            </a:r>
          </a:p>
          <a:p>
            <a:pPr>
              <a:lnSpc>
                <a:spcPts val="2799"/>
              </a:lnSpc>
            </a:pPr>
            <a:endParaRPr lang="en-US" sz="1999">
              <a:solidFill>
                <a:srgbClr val="000000"/>
              </a:solidFill>
              <a:latin typeface="Montserrat"/>
            </a:endParaRPr>
          </a:p>
          <a:p>
            <a:pPr>
              <a:lnSpc>
                <a:spcPts val="2799"/>
              </a:lnSpc>
            </a:pPr>
            <a:r>
              <a:rPr lang="en-US" sz="1999">
                <a:solidFill>
                  <a:srgbClr val="000000"/>
                </a:solidFill>
                <a:latin typeface="Montserrat"/>
              </a:rPr>
              <a:t>Property Website</a:t>
            </a:r>
          </a:p>
          <a:p>
            <a:pPr>
              <a:lnSpc>
                <a:spcPts val="2799"/>
              </a:lnSpc>
            </a:pPr>
            <a:endParaRPr lang="en-US" sz="1999">
              <a:solidFill>
                <a:srgbClr val="000000"/>
              </a:solidFill>
              <a:latin typeface="Montserrat"/>
            </a:endParaRPr>
          </a:p>
          <a:p>
            <a:pPr>
              <a:lnSpc>
                <a:spcPts val="2799"/>
              </a:lnSpc>
            </a:pPr>
            <a:r>
              <a:rPr lang="en-US" sz="1999">
                <a:solidFill>
                  <a:srgbClr val="000000"/>
                </a:solidFill>
                <a:latin typeface="Montserrat"/>
              </a:rPr>
              <a:t>Property Flyer</a:t>
            </a:r>
          </a:p>
          <a:p>
            <a:pPr>
              <a:lnSpc>
                <a:spcPts val="2799"/>
              </a:lnSpc>
            </a:pPr>
            <a:endParaRPr lang="en-US" sz="1999">
              <a:solidFill>
                <a:srgbClr val="000000"/>
              </a:solidFill>
              <a:latin typeface="Montserrat"/>
            </a:endParaRPr>
          </a:p>
          <a:p>
            <a:pPr>
              <a:lnSpc>
                <a:spcPts val="2799"/>
              </a:lnSpc>
            </a:pPr>
            <a:r>
              <a:rPr lang="en-US" sz="1999">
                <a:solidFill>
                  <a:srgbClr val="000000"/>
                </a:solidFill>
                <a:latin typeface="Montserrat"/>
              </a:rPr>
              <a:t>Seller Reporting Stats</a:t>
            </a:r>
          </a:p>
        </p:txBody>
      </p:sp>
      <p:sp>
        <p:nvSpPr>
          <p:cNvPr id="5" name="AutoShape 5"/>
          <p:cNvSpPr/>
          <p:nvPr/>
        </p:nvSpPr>
        <p:spPr>
          <a:xfrm>
            <a:off x="1028700" y="5133975"/>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6" name="AutoShape 6"/>
          <p:cNvSpPr/>
          <p:nvPr/>
        </p:nvSpPr>
        <p:spPr>
          <a:xfrm>
            <a:off x="1028700" y="6198939"/>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7" name="AutoShape 7"/>
          <p:cNvSpPr/>
          <p:nvPr/>
        </p:nvSpPr>
        <p:spPr>
          <a:xfrm>
            <a:off x="1028700" y="7227180"/>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8" name="AutoShape 8"/>
          <p:cNvSpPr/>
          <p:nvPr/>
        </p:nvSpPr>
        <p:spPr>
          <a:xfrm>
            <a:off x="1028700" y="7943276"/>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9" name="AutoShape 9"/>
          <p:cNvSpPr/>
          <p:nvPr/>
        </p:nvSpPr>
        <p:spPr>
          <a:xfrm>
            <a:off x="1028700" y="8604288"/>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10" name="TextBox 10"/>
          <p:cNvSpPr txBox="1"/>
          <p:nvPr/>
        </p:nvSpPr>
        <p:spPr>
          <a:xfrm>
            <a:off x="15111889" y="750109"/>
            <a:ext cx="2147411" cy="264160"/>
          </a:xfrm>
          <a:prstGeom prst="rect">
            <a:avLst/>
          </a:prstGeom>
        </p:spPr>
        <p:txBody>
          <a:bodyPr lIns="0" tIns="0" rIns="0" bIns="0" rtlCol="0" anchor="t">
            <a:spAutoFit/>
          </a:bodyPr>
          <a:lstStyle/>
          <a:p>
            <a:pPr algn="r">
              <a:lnSpc>
                <a:spcPts val="2239"/>
              </a:lnSpc>
            </a:pPr>
            <a:r>
              <a:rPr lang="en-US" sz="1599">
                <a:solidFill>
                  <a:srgbClr val="000000"/>
                </a:solidFill>
                <a:latin typeface="Montserrat"/>
              </a:rPr>
              <a:t>DALTON WADE</a:t>
            </a:r>
          </a:p>
        </p:txBody>
      </p:sp>
      <p:grpSp>
        <p:nvGrpSpPr>
          <p:cNvPr id="11" name="Group 11"/>
          <p:cNvGrpSpPr/>
          <p:nvPr/>
        </p:nvGrpSpPr>
        <p:grpSpPr>
          <a:xfrm>
            <a:off x="9144000" y="1573937"/>
            <a:ext cx="9144000" cy="7684363"/>
            <a:chOff x="0" y="0"/>
            <a:chExt cx="12192000" cy="10245818"/>
          </a:xfrm>
        </p:grpSpPr>
        <p:pic>
          <p:nvPicPr>
            <p:cNvPr id="12" name="Picture 12"/>
            <p:cNvPicPr>
              <a:picLocks noChangeAspect="1"/>
            </p:cNvPicPr>
            <p:nvPr/>
          </p:nvPicPr>
          <p:blipFill>
            <a:blip r:embed="rId2"/>
            <a:srcRect t="19095" b="19095"/>
            <a:stretch>
              <a:fillRect/>
            </a:stretch>
          </p:blipFill>
          <p:spPr>
            <a:xfrm>
              <a:off x="0" y="0"/>
              <a:ext cx="12192000" cy="10245818"/>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954</Words>
  <Application>Microsoft Macintosh PowerPoint</Application>
  <PresentationFormat>Custom</PresentationFormat>
  <Paragraphs>189</Paragraphs>
  <Slides>14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Calibri</vt:lpstr>
      <vt:lpstr>Arial</vt:lpstr>
      <vt:lpstr>Playfair Display Italics</vt:lpstr>
      <vt:lpstr>Playfair Display Bold Italics</vt:lpstr>
      <vt:lpstr>Playfair Display Semi-Bold</vt:lpstr>
      <vt:lpstr>Montserrat</vt:lpstr>
      <vt:lpstr>Playfair Display</vt:lpstr>
      <vt:lpstr>Montserrat Medium</vt:lpstr>
      <vt:lpstr>Playfair Display Bold</vt:lpstr>
      <vt:lpstr>Montserrat Bold</vt:lpstr>
      <vt:lpstr>Montserrat Semi-Bold</vt:lpstr>
      <vt:lpstr>Playfair Display Semi-Bold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Listing Presentation PowerPoint</dc:title>
  <cp:lastModifiedBy>Ju, Cheryl A.</cp:lastModifiedBy>
  <cp:revision>1</cp:revision>
  <dcterms:created xsi:type="dcterms:W3CDTF">2006-08-16T00:00:00Z</dcterms:created>
  <dcterms:modified xsi:type="dcterms:W3CDTF">2023-10-06T16:44:26Z</dcterms:modified>
  <dc:identifier>DAFwTSzMKAs</dc:identifier>
</cp:coreProperties>
</file>